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0" r:id="rId3"/>
    <p:sldId id="259" r:id="rId4"/>
    <p:sldId id="262" r:id="rId5"/>
    <p:sldId id="267" r:id="rId6"/>
    <p:sldId id="261" r:id="rId7"/>
    <p:sldId id="263" r:id="rId8"/>
    <p:sldId id="266" r:id="rId9"/>
  </p:sldIdLst>
  <p:sldSz cx="9144000" cy="6858000" type="screen4x3"/>
  <p:notesSz cx="6858000" cy="1001395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de-DE"/>
          </a:p>
        </p:txBody>
      </p:sp>
      <p:sp>
        <p:nvSpPr>
          <p:cNvPr id="3" name="Unt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smtClean="0"/>
              <a:t>Formatvorlage des Untertitelmasters durch Klicken bearbeiten</a:t>
            </a:r>
            <a:endParaRPr lang="de-DE"/>
          </a:p>
        </p:txBody>
      </p:sp>
      <p:sp>
        <p:nvSpPr>
          <p:cNvPr id="4" name="Datumsplatzhalter 3"/>
          <p:cNvSpPr>
            <a:spLocks noGrp="1"/>
          </p:cNvSpPr>
          <p:nvPr>
            <p:ph type="dt" sz="half" idx="10"/>
          </p:nvPr>
        </p:nvSpPr>
        <p:spPr/>
        <p:txBody>
          <a:bodyPr/>
          <a:lstStyle/>
          <a:p>
            <a:fld id="{EDA33EA9-A07D-4819-A2A7-1BF8689C3A34}"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89384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D4C9459A-3CBE-4EAE-B50E-47BBFFF67F20}"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000691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p:spPr>
        <p:txBody>
          <a:bodyPr vert="eaVert"/>
          <a:lstStyle/>
          <a:p>
            <a:r>
              <a:rPr lang="de-DE" smtClean="0"/>
              <a:t>Titelmasterformat durch Klicken bearbeiten</a:t>
            </a:r>
            <a:endParaRPr lang="de-DE"/>
          </a:p>
        </p:txBody>
      </p:sp>
      <p:sp>
        <p:nvSpPr>
          <p:cNvPr id="3" name="Vertikaler Textplatzhalter 2"/>
          <p:cNvSpPr>
            <a:spLocks noGrp="1"/>
          </p:cNvSpPr>
          <p:nvPr>
            <p:ph type="body" orient="vert" idx="1"/>
          </p:nvPr>
        </p:nvSpPr>
        <p:spPr>
          <a:xfrm>
            <a:off x="457200" y="274638"/>
            <a:ext cx="6019800" cy="5851525"/>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10CB8BFE-232F-40F3-9471-6B7AA154B354}"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471225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10"/>
          </p:nvPr>
        </p:nvSpPr>
        <p:spPr/>
        <p:txBody>
          <a:bodyPr/>
          <a:lstStyle/>
          <a:p>
            <a:fld id="{A74D4B98-4017-4DD7-A17B-2FF158FBAA09}"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21314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de-DE"/>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smtClean="0"/>
              <a:t>Textmasterformat bearbeiten</a:t>
            </a:r>
          </a:p>
        </p:txBody>
      </p:sp>
      <p:sp>
        <p:nvSpPr>
          <p:cNvPr id="4" name="Datumsplatzhalter 3"/>
          <p:cNvSpPr>
            <a:spLocks noGrp="1"/>
          </p:cNvSpPr>
          <p:nvPr>
            <p:ph type="dt" sz="half" idx="10"/>
          </p:nvPr>
        </p:nvSpPr>
        <p:spPr/>
        <p:txBody>
          <a:bodyPr/>
          <a:lstStyle/>
          <a:p>
            <a:fld id="{579343D6-D44E-431F-B171-BA3DCADC57BD}"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endParaRPr lang="de-DE">
              <a:solidFill>
                <a:prstClr val="black">
                  <a:tint val="75000"/>
                </a:prstClr>
              </a:solidFill>
            </a:endParaRPr>
          </a:p>
        </p:txBody>
      </p:sp>
      <p:sp>
        <p:nvSpPr>
          <p:cNvPr id="6" name="Foliennummernplatzhalter 5"/>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47860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Inhaltsplatzhalt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Inhaltsplatzhalt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Datumsplatzhalter 4"/>
          <p:cNvSpPr>
            <a:spLocks noGrp="1"/>
          </p:cNvSpPr>
          <p:nvPr>
            <p:ph type="dt" sz="half" idx="10"/>
          </p:nvPr>
        </p:nvSpPr>
        <p:spPr/>
        <p:txBody>
          <a:bodyPr/>
          <a:lstStyle/>
          <a:p>
            <a:fld id="{B0BF497A-F03E-455C-B5DB-D2BFA25CAAE9}" type="datetime1">
              <a:rPr lang="de-DE" smtClean="0">
                <a:solidFill>
                  <a:prstClr val="black">
                    <a:tint val="75000"/>
                  </a:prstClr>
                </a:solidFill>
              </a:rPr>
              <a:pPr/>
              <a:t>22.02.2021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229469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smtClean="0"/>
              <a:t>Titelmasterformat durch Klicken bearbeiten</a:t>
            </a:r>
            <a:endParaRPr lang="de-DE"/>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7" name="Datumsplatzhalter 6"/>
          <p:cNvSpPr>
            <a:spLocks noGrp="1"/>
          </p:cNvSpPr>
          <p:nvPr>
            <p:ph type="dt" sz="half" idx="10"/>
          </p:nvPr>
        </p:nvSpPr>
        <p:spPr/>
        <p:txBody>
          <a:bodyPr/>
          <a:lstStyle/>
          <a:p>
            <a:fld id="{6410F021-D19A-4C27-9365-777E645403C6}" type="datetime1">
              <a:rPr lang="de-DE" smtClean="0">
                <a:solidFill>
                  <a:prstClr val="black">
                    <a:tint val="75000"/>
                  </a:prstClr>
                </a:solidFill>
              </a:rPr>
              <a:pPr/>
              <a:t>22.02.2021</a:t>
            </a:fld>
            <a:endParaRPr lang="de-DE">
              <a:solidFill>
                <a:prstClr val="black">
                  <a:tint val="75000"/>
                </a:prstClr>
              </a:solidFill>
            </a:endParaRPr>
          </a:p>
        </p:txBody>
      </p:sp>
      <p:sp>
        <p:nvSpPr>
          <p:cNvPr id="8" name="Fußzeilenplatzhalter 7"/>
          <p:cNvSpPr>
            <a:spLocks noGrp="1"/>
          </p:cNvSpPr>
          <p:nvPr>
            <p:ph type="ftr" sz="quarter" idx="11"/>
          </p:nvPr>
        </p:nvSpPr>
        <p:spPr/>
        <p:txBody>
          <a:bodyPr/>
          <a:lstStyle/>
          <a:p>
            <a:endParaRPr lang="de-DE">
              <a:solidFill>
                <a:prstClr val="black">
                  <a:tint val="75000"/>
                </a:prstClr>
              </a:solidFill>
            </a:endParaRPr>
          </a:p>
        </p:txBody>
      </p:sp>
      <p:sp>
        <p:nvSpPr>
          <p:cNvPr id="9" name="Foliennummernplatzhalter 8"/>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34164165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de-DE"/>
          </a:p>
        </p:txBody>
      </p:sp>
      <p:sp>
        <p:nvSpPr>
          <p:cNvPr id="3" name="Datumsplatzhalter 2"/>
          <p:cNvSpPr>
            <a:spLocks noGrp="1"/>
          </p:cNvSpPr>
          <p:nvPr>
            <p:ph type="dt" sz="half" idx="10"/>
          </p:nvPr>
        </p:nvSpPr>
        <p:spPr/>
        <p:txBody>
          <a:bodyPr/>
          <a:lstStyle/>
          <a:p>
            <a:fld id="{8B2CF159-7365-4887-9BFF-BD28D918B6AC}" type="datetime1">
              <a:rPr lang="de-DE" smtClean="0">
                <a:solidFill>
                  <a:prstClr val="black">
                    <a:tint val="75000"/>
                  </a:prstClr>
                </a:solidFill>
              </a:rPr>
              <a:pPr/>
              <a:t>22.02.2021</a:t>
            </a:fld>
            <a:endParaRPr lang="de-DE">
              <a:solidFill>
                <a:prstClr val="black">
                  <a:tint val="75000"/>
                </a:prstClr>
              </a:solidFill>
            </a:endParaRPr>
          </a:p>
        </p:txBody>
      </p:sp>
      <p:sp>
        <p:nvSpPr>
          <p:cNvPr id="4" name="Fußzeilenplatzhalter 3"/>
          <p:cNvSpPr>
            <a:spLocks noGrp="1"/>
          </p:cNvSpPr>
          <p:nvPr>
            <p:ph type="ftr" sz="quarter" idx="11"/>
          </p:nvPr>
        </p:nvSpPr>
        <p:spPr/>
        <p:txBody>
          <a:bodyPr/>
          <a:lstStyle/>
          <a:p>
            <a:endParaRPr lang="de-DE">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260594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0AB0EE57-2FEB-4F0B-BB7C-1B743D241E6F}" type="datetime1">
              <a:rPr lang="de-DE" smtClean="0">
                <a:solidFill>
                  <a:prstClr val="black">
                    <a:tint val="75000"/>
                  </a:prstClr>
                </a:solidFill>
              </a:rPr>
              <a:pPr/>
              <a:t>22.02.2021</a:t>
            </a:fld>
            <a:endParaRPr lang="de-DE">
              <a:solidFill>
                <a:prstClr val="black">
                  <a:tint val="75000"/>
                </a:prstClr>
              </a:solidFill>
            </a:endParaRPr>
          </a:p>
        </p:txBody>
      </p:sp>
      <p:sp>
        <p:nvSpPr>
          <p:cNvPr id="3" name="Fußzeilenplatzhalter 2"/>
          <p:cNvSpPr>
            <a:spLocks noGrp="1"/>
          </p:cNvSpPr>
          <p:nvPr>
            <p:ph type="ftr" sz="quarter" idx="11"/>
          </p:nvPr>
        </p:nvSpPr>
        <p:spPr/>
        <p:txBody>
          <a:bodyPr/>
          <a:lstStyle/>
          <a:p>
            <a:endParaRPr lang="de-DE">
              <a:solidFill>
                <a:prstClr val="black">
                  <a:tint val="75000"/>
                </a:prstClr>
              </a:solidFill>
            </a:endParaRPr>
          </a:p>
        </p:txBody>
      </p:sp>
      <p:sp>
        <p:nvSpPr>
          <p:cNvPr id="4" name="Foliennummernplatzhalter 3"/>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273123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de-DE"/>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56AF232F-4ACB-4775-81C4-E6058D72BC90}" type="datetime1">
              <a:rPr lang="de-DE" smtClean="0">
                <a:solidFill>
                  <a:prstClr val="black">
                    <a:tint val="75000"/>
                  </a:prstClr>
                </a:solidFill>
              </a:rPr>
              <a:pPr/>
              <a:t>22.02.2021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4023655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de-DE"/>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Datumsplatzhalter 4"/>
          <p:cNvSpPr>
            <a:spLocks noGrp="1"/>
          </p:cNvSpPr>
          <p:nvPr>
            <p:ph type="dt" sz="half" idx="10"/>
          </p:nvPr>
        </p:nvSpPr>
        <p:spPr/>
        <p:txBody>
          <a:bodyPr/>
          <a:lstStyle/>
          <a:p>
            <a:fld id="{16069D17-EC06-4B5C-915C-B9515E47D5D9}" type="datetime1">
              <a:rPr lang="de-DE" smtClean="0">
                <a:solidFill>
                  <a:prstClr val="black">
                    <a:tint val="75000"/>
                  </a:prstClr>
                </a:solidFill>
              </a:rPr>
              <a:pPr/>
              <a:t>22.02.2021</a:t>
            </a:fld>
            <a:endParaRPr lang="de-DE">
              <a:solidFill>
                <a:prstClr val="black">
                  <a:tint val="75000"/>
                </a:prstClr>
              </a:solidFill>
            </a:endParaRPr>
          </a:p>
        </p:txBody>
      </p:sp>
      <p:sp>
        <p:nvSpPr>
          <p:cNvPr id="6" name="Fußzeilenplatzhalter 5"/>
          <p:cNvSpPr>
            <a:spLocks noGrp="1"/>
          </p:cNvSpPr>
          <p:nvPr>
            <p:ph type="ftr" sz="quarter" idx="11"/>
          </p:nvPr>
        </p:nvSpPr>
        <p:spPr/>
        <p:txBody>
          <a:bodyPr/>
          <a:lstStyle/>
          <a:p>
            <a:endParaRPr lang="de-DE">
              <a:solidFill>
                <a:prstClr val="black">
                  <a:tint val="75000"/>
                </a:prstClr>
              </a:solidFill>
            </a:endParaRPr>
          </a:p>
        </p:txBody>
      </p:sp>
      <p:sp>
        <p:nvSpPr>
          <p:cNvPr id="7" name="Foliennummernplatzhalter 6"/>
          <p:cNvSpPr>
            <a:spLocks noGrp="1"/>
          </p:cNvSpPr>
          <p:nvPr>
            <p:ph type="sldNum" sz="quarter" idx="12"/>
          </p:nvPr>
        </p:nvSpPr>
        <p:spPr/>
        <p:txBody>
          <a:body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13384907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smtClean="0"/>
              <a:t>Titelmasterformat durch Klicken bearbeiten</a:t>
            </a:r>
            <a:endParaRPr lang="de-DE"/>
          </a:p>
        </p:txBody>
      </p:sp>
      <p:sp>
        <p:nvSpPr>
          <p:cNvPr id="3" name="Textplatzhalt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Datumsplatzhalt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D94F00-E61B-4672-9C95-DD703940699A}" type="datetime1">
              <a:rPr lang="de-DE" smtClean="0">
                <a:solidFill>
                  <a:prstClr val="black">
                    <a:tint val="75000"/>
                  </a:prstClr>
                </a:solidFill>
              </a:rPr>
              <a:pPr/>
              <a:t>22.02.2021</a:t>
            </a:fld>
            <a:endParaRPr lang="de-DE">
              <a:solidFill>
                <a:prstClr val="black">
                  <a:tint val="75000"/>
                </a:prstClr>
              </a:solidFill>
            </a:endParaRPr>
          </a:p>
        </p:txBody>
      </p:sp>
      <p:sp>
        <p:nvSpPr>
          <p:cNvPr id="5" name="Fußzeilenplatzhalt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solidFill>
                <a:prstClr val="black">
                  <a:tint val="75000"/>
                </a:prstClr>
              </a:solidFill>
            </a:endParaRPr>
          </a:p>
        </p:txBody>
      </p:sp>
      <p:sp>
        <p:nvSpPr>
          <p:cNvPr id="6" name="Foliennummernplatzhalt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796AF8-5D76-4A43-95AC-344BAC3C3D13}" type="slidenum">
              <a:rPr lang="de-DE" smtClean="0">
                <a:solidFill>
                  <a:prstClr val="black">
                    <a:tint val="75000"/>
                  </a:prstClr>
                </a:solidFill>
              </a:rPr>
              <a:pPr/>
              <a:t>‹#›</a:t>
            </a:fld>
            <a:endParaRPr lang="de-DE">
              <a:solidFill>
                <a:prstClr val="black">
                  <a:tint val="75000"/>
                </a:prstClr>
              </a:solidFill>
            </a:endParaRPr>
          </a:p>
        </p:txBody>
      </p:sp>
    </p:spTree>
    <p:extLst>
      <p:ext uri="{BB962C8B-B14F-4D97-AF65-F5344CB8AC3E}">
        <p14:creationId xmlns:p14="http://schemas.microsoft.com/office/powerpoint/2010/main" val="593597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normAutofit/>
          </a:bodyPr>
          <a:lstStyle/>
          <a:p>
            <a:r>
              <a:rPr lang="de-DE" sz="4000" dirty="0" smtClean="0">
                <a:solidFill>
                  <a:schemeClr val="tx2">
                    <a:lumMod val="60000"/>
                    <a:lumOff val="40000"/>
                  </a:schemeClr>
                </a:solidFill>
              </a:rPr>
              <a:t>IATJ 9th </a:t>
            </a:r>
            <a:r>
              <a:rPr lang="de-DE" sz="4000" dirty="0" err="1" smtClean="0">
                <a:solidFill>
                  <a:schemeClr val="tx2">
                    <a:lumMod val="60000"/>
                    <a:lumOff val="40000"/>
                  </a:schemeClr>
                </a:solidFill>
              </a:rPr>
              <a:t>Assembly</a:t>
            </a:r>
            <a:r>
              <a:rPr lang="de-DE" sz="4000" dirty="0" smtClean="0">
                <a:solidFill>
                  <a:schemeClr val="tx2">
                    <a:lumMod val="60000"/>
                    <a:lumOff val="40000"/>
                  </a:schemeClr>
                </a:solidFill>
              </a:rPr>
              <a:t> in Ottawa</a:t>
            </a:r>
            <a:r>
              <a:rPr lang="de-DE" sz="3600" dirty="0" smtClean="0">
                <a:solidFill>
                  <a:schemeClr val="tx2"/>
                </a:solidFill>
              </a:rPr>
              <a:t/>
            </a:r>
            <a:br>
              <a:rPr lang="de-DE" sz="3600" dirty="0" smtClean="0">
                <a:solidFill>
                  <a:schemeClr val="tx2"/>
                </a:solidFill>
              </a:rPr>
            </a:br>
            <a:r>
              <a:rPr lang="de-DE" sz="3600" dirty="0" smtClean="0">
                <a:solidFill>
                  <a:schemeClr val="tx2"/>
                </a:solidFill>
              </a:rPr>
              <a:t>Tax </a:t>
            </a:r>
            <a:r>
              <a:rPr lang="de-DE" sz="3600" dirty="0" err="1" smtClean="0">
                <a:solidFill>
                  <a:schemeClr val="tx2"/>
                </a:solidFill>
              </a:rPr>
              <a:t>Fraud</a:t>
            </a:r>
            <a:r>
              <a:rPr lang="de-DE" sz="3600" dirty="0" smtClean="0">
                <a:solidFill>
                  <a:schemeClr val="tx2"/>
                </a:solidFill>
              </a:rPr>
              <a:t> in VAT/GST</a:t>
            </a:r>
            <a:endParaRPr lang="de-DE" dirty="0">
              <a:solidFill>
                <a:schemeClr val="tx2"/>
              </a:solidFill>
            </a:endParaRPr>
          </a:p>
        </p:txBody>
      </p:sp>
      <p:sp>
        <p:nvSpPr>
          <p:cNvPr id="3" name="Untertitel 2"/>
          <p:cNvSpPr>
            <a:spLocks noGrp="1"/>
          </p:cNvSpPr>
          <p:nvPr>
            <p:ph type="subTitle" idx="1"/>
          </p:nvPr>
        </p:nvSpPr>
        <p:spPr/>
        <p:txBody>
          <a:bodyPr>
            <a:normAutofit/>
          </a:bodyPr>
          <a:lstStyle/>
          <a:p>
            <a:r>
              <a:rPr lang="de-DE" dirty="0" smtClean="0">
                <a:solidFill>
                  <a:schemeClr val="accent1"/>
                </a:solidFill>
              </a:rPr>
              <a:t>Jennifer Davies</a:t>
            </a:r>
          </a:p>
          <a:p>
            <a:r>
              <a:rPr lang="de-DE" dirty="0" smtClean="0">
                <a:solidFill>
                  <a:schemeClr val="accent1"/>
                </a:solidFill>
              </a:rPr>
              <a:t>Annie </a:t>
            </a:r>
            <a:r>
              <a:rPr lang="de-DE" dirty="0" err="1" smtClean="0">
                <a:solidFill>
                  <a:schemeClr val="accent1"/>
                </a:solidFill>
              </a:rPr>
              <a:t>Rochat</a:t>
            </a:r>
            <a:r>
              <a:rPr lang="de-DE" dirty="0" smtClean="0">
                <a:solidFill>
                  <a:schemeClr val="accent1"/>
                </a:solidFill>
              </a:rPr>
              <a:t> </a:t>
            </a:r>
            <a:r>
              <a:rPr lang="de-DE" dirty="0" err="1" smtClean="0">
                <a:solidFill>
                  <a:schemeClr val="accent1"/>
                </a:solidFill>
              </a:rPr>
              <a:t>Pauchard</a:t>
            </a:r>
            <a:endParaRPr lang="de-DE" dirty="0" smtClean="0">
              <a:solidFill>
                <a:schemeClr val="accent1"/>
              </a:solidFill>
            </a:endParaRPr>
          </a:p>
          <a:p>
            <a:r>
              <a:rPr lang="de-DE" dirty="0" smtClean="0">
                <a:solidFill>
                  <a:schemeClr val="accent1"/>
                </a:solidFill>
              </a:rPr>
              <a:t>Friederike Grube</a:t>
            </a:r>
          </a:p>
        </p:txBody>
      </p:sp>
      <p:pic>
        <p:nvPicPr>
          <p:cNvPr id="1027"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779912" y="590266"/>
            <a:ext cx="4644000" cy="9259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Foliennummernplatzhalter 3"/>
          <p:cNvSpPr>
            <a:spLocks noGrp="1"/>
          </p:cNvSpPr>
          <p:nvPr>
            <p:ph type="sldNum" sz="quarter" idx="12"/>
          </p:nvPr>
        </p:nvSpPr>
        <p:spPr/>
        <p:txBody>
          <a:bodyPr/>
          <a:lstStyle/>
          <a:p>
            <a:fld id="{2E516079-CB82-41A5-85D1-14DFD15C0BC9}" type="slidenum">
              <a:rPr lang="de-DE" smtClean="0">
                <a:solidFill>
                  <a:prstClr val="black">
                    <a:tint val="75000"/>
                  </a:prstClr>
                </a:solidFill>
              </a:rPr>
              <a:pPr/>
              <a:t>1</a:t>
            </a:fld>
            <a:endParaRPr lang="de-DE">
              <a:solidFill>
                <a:prstClr val="black">
                  <a:tint val="75000"/>
                </a:prstClr>
              </a:solidFill>
            </a:endParaRPr>
          </a:p>
        </p:txBody>
      </p:sp>
      <p:sp>
        <p:nvSpPr>
          <p:cNvPr id="5" name="Fußzeilenplatzhalter 4"/>
          <p:cNvSpPr>
            <a:spLocks noGrp="1"/>
          </p:cNvSpPr>
          <p:nvPr>
            <p:ph type="ftr" sz="quarter" idx="11"/>
          </p:nvPr>
        </p:nvSpPr>
        <p:spPr/>
        <p:txBody>
          <a:bodyPr/>
          <a:lstStyle/>
          <a:p>
            <a:r>
              <a:rPr lang="de-DE" smtClean="0">
                <a:solidFill>
                  <a:prstClr val="black">
                    <a:tint val="75000"/>
                  </a:prstClr>
                </a:solidFill>
              </a:rPr>
              <a:t>VAT/GST-Case </a:t>
            </a:r>
            <a:r>
              <a:rPr lang="de-DE" dirty="0" smtClean="0">
                <a:solidFill>
                  <a:prstClr val="black">
                    <a:tint val="75000"/>
                  </a:prstClr>
                </a:solidFill>
              </a:rPr>
              <a:t>Law</a:t>
            </a:r>
            <a:endParaRPr lang="de-DE" dirty="0">
              <a:solidFill>
                <a:prstClr val="black">
                  <a:tint val="75000"/>
                </a:prstClr>
              </a:solidFill>
            </a:endParaRPr>
          </a:p>
        </p:txBody>
      </p:sp>
    </p:spTree>
    <p:extLst>
      <p:ext uri="{BB962C8B-B14F-4D97-AF65-F5344CB8AC3E}">
        <p14:creationId xmlns:p14="http://schemas.microsoft.com/office/powerpoint/2010/main" val="6942728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Topic </a:t>
            </a:r>
            <a:r>
              <a:rPr lang="de-DE" dirty="0" err="1" smtClean="0"/>
              <a:t>preview</a:t>
            </a:r>
            <a:endParaRPr lang="de-DE" dirty="0"/>
          </a:p>
        </p:txBody>
      </p:sp>
      <p:sp>
        <p:nvSpPr>
          <p:cNvPr id="3" name="Inhaltsplatzhalter 2"/>
          <p:cNvSpPr>
            <a:spLocks noGrp="1"/>
          </p:cNvSpPr>
          <p:nvPr>
            <p:ph idx="1"/>
          </p:nvPr>
        </p:nvSpPr>
        <p:spPr/>
        <p:txBody>
          <a:bodyPr>
            <a:normAutofit/>
          </a:bodyPr>
          <a:lstStyle/>
          <a:p>
            <a:r>
              <a:rPr lang="de-DE" u="sng" dirty="0" err="1" smtClean="0"/>
              <a:t>Introduction</a:t>
            </a:r>
            <a:endParaRPr lang="de-DE" u="sng" dirty="0" smtClean="0"/>
          </a:p>
          <a:p>
            <a:r>
              <a:rPr lang="de-DE" u="sng" dirty="0" smtClean="0"/>
              <a:t>Case Law</a:t>
            </a:r>
          </a:p>
          <a:p>
            <a:pPr marL="0" indent="0">
              <a:buNone/>
            </a:pPr>
            <a:r>
              <a:rPr lang="de-DE" dirty="0" smtClean="0"/>
              <a:t> - Legal </a:t>
            </a:r>
            <a:r>
              <a:rPr lang="de-DE" dirty="0" err="1" smtClean="0"/>
              <a:t>tax</a:t>
            </a:r>
            <a:r>
              <a:rPr lang="de-DE" dirty="0" smtClean="0"/>
              <a:t> </a:t>
            </a:r>
            <a:r>
              <a:rPr lang="de-DE" dirty="0" err="1" smtClean="0"/>
              <a:t>avoidance</a:t>
            </a:r>
            <a:r>
              <a:rPr lang="de-DE" dirty="0" smtClean="0"/>
              <a:t> versus </a:t>
            </a:r>
            <a:r>
              <a:rPr lang="de-DE" dirty="0" err="1" smtClean="0"/>
              <a:t>tax</a:t>
            </a:r>
            <a:r>
              <a:rPr lang="de-DE" dirty="0" smtClean="0"/>
              <a:t> </a:t>
            </a:r>
            <a:r>
              <a:rPr lang="de-DE" dirty="0" err="1" smtClean="0"/>
              <a:t>abuse</a:t>
            </a:r>
            <a:endParaRPr lang="de-DE" dirty="0" smtClean="0"/>
          </a:p>
          <a:p>
            <a:pPr>
              <a:buFontTx/>
              <a:buChar char="-"/>
            </a:pPr>
            <a:r>
              <a:rPr lang="de-DE" dirty="0" smtClean="0"/>
              <a:t>GST/VAT-</a:t>
            </a:r>
            <a:r>
              <a:rPr lang="de-DE" dirty="0" err="1" smtClean="0"/>
              <a:t>Fraud</a:t>
            </a:r>
            <a:r>
              <a:rPr lang="de-DE" dirty="0" smtClean="0"/>
              <a:t> („</a:t>
            </a:r>
            <a:r>
              <a:rPr lang="de-DE" dirty="0" err="1" smtClean="0"/>
              <a:t>missing</a:t>
            </a:r>
            <a:r>
              <a:rPr lang="de-DE" dirty="0" smtClean="0"/>
              <a:t> </a:t>
            </a:r>
            <a:r>
              <a:rPr lang="de-DE" dirty="0" err="1" smtClean="0"/>
              <a:t>trader-fraud</a:t>
            </a:r>
            <a:r>
              <a:rPr lang="de-DE" dirty="0" smtClean="0"/>
              <a:t>“)</a:t>
            </a:r>
          </a:p>
          <a:p>
            <a:pPr>
              <a:buFontTx/>
              <a:buChar char="-"/>
            </a:pPr>
            <a:r>
              <a:rPr lang="de-DE" dirty="0" err="1" smtClean="0"/>
              <a:t>Fraud</a:t>
            </a:r>
            <a:r>
              <a:rPr lang="de-DE" dirty="0" smtClean="0"/>
              <a:t> </a:t>
            </a:r>
            <a:r>
              <a:rPr lang="de-DE" dirty="0" err="1" smtClean="0"/>
              <a:t>and</a:t>
            </a:r>
            <a:r>
              <a:rPr lang="de-DE" dirty="0" smtClean="0"/>
              <a:t> </a:t>
            </a:r>
            <a:r>
              <a:rPr lang="de-DE" dirty="0" err="1" smtClean="0"/>
              <a:t>liability</a:t>
            </a:r>
            <a:r>
              <a:rPr lang="de-DE" dirty="0" smtClean="0"/>
              <a:t> of </a:t>
            </a:r>
            <a:r>
              <a:rPr lang="de-DE" dirty="0" err="1" smtClean="0"/>
              <a:t>taxable</a:t>
            </a:r>
            <a:r>
              <a:rPr lang="de-DE" dirty="0" smtClean="0"/>
              <a:t> </a:t>
            </a:r>
            <a:r>
              <a:rPr lang="de-DE" dirty="0" err="1" smtClean="0"/>
              <a:t>persons</a:t>
            </a:r>
            <a:r>
              <a:rPr lang="de-DE" dirty="0" smtClean="0"/>
              <a:t> </a:t>
            </a:r>
            <a:r>
              <a:rPr lang="de-DE" dirty="0" err="1" smtClean="0"/>
              <a:t>involved</a:t>
            </a:r>
            <a:r>
              <a:rPr lang="de-DE" dirty="0" smtClean="0"/>
              <a:t> in </a:t>
            </a:r>
            <a:r>
              <a:rPr lang="de-DE" dirty="0" err="1" smtClean="0"/>
              <a:t>the</a:t>
            </a:r>
            <a:r>
              <a:rPr lang="de-DE" dirty="0" smtClean="0"/>
              <a:t> „</a:t>
            </a:r>
            <a:r>
              <a:rPr lang="de-DE" dirty="0" err="1" smtClean="0"/>
              <a:t>chain</a:t>
            </a:r>
            <a:r>
              <a:rPr lang="de-DE" dirty="0" smtClean="0"/>
              <a:t>“ of </a:t>
            </a:r>
            <a:r>
              <a:rPr lang="de-DE" dirty="0" err="1" smtClean="0"/>
              <a:t>supplies</a:t>
            </a:r>
            <a:r>
              <a:rPr lang="de-DE" dirty="0" smtClean="0"/>
              <a:t> </a:t>
            </a:r>
            <a:r>
              <a:rPr lang="de-DE" dirty="0" err="1" smtClean="0"/>
              <a:t>or</a:t>
            </a:r>
            <a:r>
              <a:rPr lang="de-DE" dirty="0" smtClean="0"/>
              <a:t> </a:t>
            </a:r>
            <a:r>
              <a:rPr lang="de-DE" dirty="0" err="1" smtClean="0"/>
              <a:t>services</a:t>
            </a:r>
            <a:endParaRPr lang="de-DE" dirty="0"/>
          </a:p>
          <a:p>
            <a:r>
              <a:rPr lang="de-DE" u="sng" dirty="0" smtClean="0"/>
              <a:t>Summary </a:t>
            </a:r>
            <a:r>
              <a:rPr lang="de-DE" u="sng" dirty="0" err="1" smtClean="0"/>
              <a:t>and</a:t>
            </a:r>
            <a:r>
              <a:rPr lang="de-DE" u="sng" dirty="0" smtClean="0"/>
              <a:t> </a:t>
            </a:r>
            <a:r>
              <a:rPr lang="de-DE" u="sng" dirty="0" err="1" smtClean="0"/>
              <a:t>outlook</a:t>
            </a:r>
            <a:endParaRPr lang="de-DE" u="sng" dirty="0" smtClean="0"/>
          </a:p>
          <a:p>
            <a:endParaRPr lang="de-DE" dirty="0"/>
          </a:p>
        </p:txBody>
      </p:sp>
      <p:sp>
        <p:nvSpPr>
          <p:cNvPr id="4" name="Fußzeilenplatzhalter 3"/>
          <p:cNvSpPr>
            <a:spLocks noGrp="1"/>
          </p:cNvSpPr>
          <p:nvPr>
            <p:ph type="ftr" sz="quarter" idx="11"/>
          </p:nvPr>
        </p:nvSpPr>
        <p:spPr/>
        <p:txBody>
          <a:bodyPr/>
          <a:lstStyle/>
          <a:p>
            <a:pPr lvl="0"/>
            <a:r>
              <a:rPr lang="de-DE" sz="1800" dirty="0">
                <a:solidFill>
                  <a:srgbClr val="4BACC6"/>
                </a:solidFill>
              </a:rPr>
              <a:t>VAT-GST Case Law </a:t>
            </a:r>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t>2</a:t>
            </a:fld>
            <a:endParaRPr lang="de-DE"/>
          </a:p>
        </p:txBody>
      </p:sp>
    </p:spTree>
    <p:extLst>
      <p:ext uri="{BB962C8B-B14F-4D97-AF65-F5344CB8AC3E}">
        <p14:creationId xmlns:p14="http://schemas.microsoft.com/office/powerpoint/2010/main" val="25255865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err="1" smtClean="0"/>
              <a:t>Introduction</a:t>
            </a:r>
            <a:endParaRPr lang="de-DE" dirty="0"/>
          </a:p>
        </p:txBody>
      </p:sp>
      <p:sp>
        <p:nvSpPr>
          <p:cNvPr id="3" name="Inhaltsplatzhalter 2"/>
          <p:cNvSpPr>
            <a:spLocks noGrp="1"/>
          </p:cNvSpPr>
          <p:nvPr>
            <p:ph idx="1"/>
          </p:nvPr>
        </p:nvSpPr>
        <p:spPr/>
        <p:txBody>
          <a:bodyPr>
            <a:normAutofit fontScale="92500"/>
          </a:bodyPr>
          <a:lstStyle/>
          <a:p>
            <a:r>
              <a:rPr lang="de-DE" sz="2800" dirty="0" err="1" smtClean="0"/>
              <a:t>No</a:t>
            </a:r>
            <a:r>
              <a:rPr lang="de-DE" sz="2800" dirty="0" smtClean="0"/>
              <a:t> </a:t>
            </a:r>
            <a:r>
              <a:rPr lang="de-DE" sz="2800" dirty="0" err="1" smtClean="0"/>
              <a:t>discussion</a:t>
            </a:r>
            <a:r>
              <a:rPr lang="de-DE" sz="2800" dirty="0" smtClean="0"/>
              <a:t> of </a:t>
            </a:r>
            <a:r>
              <a:rPr lang="de-DE" sz="2800" dirty="0" err="1" smtClean="0"/>
              <a:t>cases</a:t>
            </a:r>
            <a:r>
              <a:rPr lang="de-DE" sz="2800" dirty="0" smtClean="0"/>
              <a:t> </a:t>
            </a:r>
            <a:r>
              <a:rPr lang="de-DE" sz="2800" dirty="0" err="1" smtClean="0"/>
              <a:t>concerning</a:t>
            </a:r>
            <a:r>
              <a:rPr lang="de-DE" sz="2800" dirty="0" smtClean="0"/>
              <a:t> </a:t>
            </a:r>
            <a:r>
              <a:rPr lang="de-DE" sz="2800" dirty="0" err="1" smtClean="0"/>
              <a:t>penalty</a:t>
            </a:r>
            <a:r>
              <a:rPr lang="de-DE" sz="2800" dirty="0" smtClean="0"/>
              <a:t> </a:t>
            </a:r>
            <a:r>
              <a:rPr lang="de-DE" sz="2800" dirty="0" err="1" smtClean="0"/>
              <a:t>law</a:t>
            </a:r>
            <a:r>
              <a:rPr lang="de-DE" sz="2800" dirty="0" smtClean="0"/>
              <a:t> -  VAT/GST-Law </a:t>
            </a:r>
            <a:r>
              <a:rPr lang="de-DE" sz="2800" dirty="0" err="1" smtClean="0"/>
              <a:t>only</a:t>
            </a:r>
            <a:endParaRPr lang="de-DE" sz="2800" dirty="0" smtClean="0"/>
          </a:p>
          <a:p>
            <a:r>
              <a:rPr lang="de-DE" sz="2800" dirty="0" err="1" smtClean="0"/>
              <a:t>It</a:t>
            </a:r>
            <a:r>
              <a:rPr lang="de-DE" sz="2800" dirty="0" smtClean="0"/>
              <a:t> </a:t>
            </a:r>
            <a:r>
              <a:rPr lang="de-DE" sz="2800" dirty="0" err="1" smtClean="0"/>
              <a:t>is</a:t>
            </a:r>
            <a:r>
              <a:rPr lang="de-DE" sz="2800" dirty="0" smtClean="0"/>
              <a:t> </a:t>
            </a:r>
            <a:r>
              <a:rPr lang="de-DE" sz="2800" dirty="0" err="1" smtClean="0"/>
              <a:t>estimated</a:t>
            </a:r>
            <a:r>
              <a:rPr lang="de-DE" sz="2800" dirty="0" smtClean="0"/>
              <a:t> </a:t>
            </a:r>
            <a:r>
              <a:rPr lang="de-DE" sz="2800" dirty="0" err="1" smtClean="0"/>
              <a:t>that</a:t>
            </a:r>
            <a:r>
              <a:rPr lang="de-DE" sz="2800" dirty="0" smtClean="0"/>
              <a:t> in total </a:t>
            </a:r>
            <a:r>
              <a:rPr lang="de-DE" sz="2800" dirty="0" err="1" smtClean="0"/>
              <a:t>about</a:t>
            </a:r>
            <a:r>
              <a:rPr lang="de-DE" sz="2800" dirty="0" smtClean="0"/>
              <a:t> EUR 153 </a:t>
            </a:r>
            <a:r>
              <a:rPr lang="de-DE" sz="2800" dirty="0" err="1" smtClean="0"/>
              <a:t>billions</a:t>
            </a:r>
            <a:r>
              <a:rPr lang="de-DE" sz="2800" dirty="0" smtClean="0"/>
              <a:t> was lost in 2015 due </a:t>
            </a:r>
            <a:r>
              <a:rPr lang="de-DE" sz="2800" dirty="0" err="1" smtClean="0"/>
              <a:t>to</a:t>
            </a:r>
            <a:r>
              <a:rPr lang="de-DE" sz="2800" dirty="0" smtClean="0"/>
              <a:t> </a:t>
            </a:r>
            <a:r>
              <a:rPr lang="de-DE" sz="2800" dirty="0" err="1" smtClean="0"/>
              <a:t>shortcomings</a:t>
            </a:r>
            <a:r>
              <a:rPr lang="de-DE" sz="2800" dirty="0" smtClean="0"/>
              <a:t> in VAT </a:t>
            </a:r>
            <a:r>
              <a:rPr lang="de-DE" sz="2800" dirty="0" err="1" smtClean="0"/>
              <a:t>collection</a:t>
            </a:r>
            <a:r>
              <a:rPr lang="de-DE" sz="2800" dirty="0" smtClean="0"/>
              <a:t> </a:t>
            </a:r>
            <a:r>
              <a:rPr lang="de-DE" sz="2800" dirty="0" err="1" smtClean="0"/>
              <a:t>including</a:t>
            </a:r>
            <a:r>
              <a:rPr lang="de-DE" sz="2800" dirty="0" smtClean="0"/>
              <a:t> </a:t>
            </a:r>
            <a:r>
              <a:rPr lang="de-DE" sz="2800" dirty="0" err="1" smtClean="0"/>
              <a:t>fraud</a:t>
            </a:r>
            <a:r>
              <a:rPr lang="de-DE" sz="2800" dirty="0" smtClean="0"/>
              <a:t> (</a:t>
            </a:r>
            <a:r>
              <a:rPr lang="de-DE" sz="2800" dirty="0" err="1" smtClean="0"/>
              <a:t>serious</a:t>
            </a:r>
            <a:r>
              <a:rPr lang="de-DE" sz="2800" dirty="0" smtClean="0"/>
              <a:t> </a:t>
            </a:r>
            <a:r>
              <a:rPr lang="de-DE" sz="2800" dirty="0" err="1" smtClean="0"/>
              <a:t>consequences</a:t>
            </a:r>
            <a:r>
              <a:rPr lang="de-DE" sz="2800" dirty="0" smtClean="0"/>
              <a:t> </a:t>
            </a:r>
            <a:r>
              <a:rPr lang="de-DE" sz="2800" dirty="0" err="1" smtClean="0"/>
              <a:t>for</a:t>
            </a:r>
            <a:r>
              <a:rPr lang="de-DE" sz="2800" dirty="0" smtClean="0"/>
              <a:t> </a:t>
            </a:r>
            <a:r>
              <a:rPr lang="de-DE" sz="2800" dirty="0" err="1" smtClean="0"/>
              <a:t>state</a:t>
            </a:r>
            <a:r>
              <a:rPr lang="de-DE" sz="2800" dirty="0" smtClean="0"/>
              <a:t> </a:t>
            </a:r>
            <a:r>
              <a:rPr lang="de-DE" sz="2800" dirty="0" err="1" smtClean="0"/>
              <a:t>budgets</a:t>
            </a:r>
            <a:r>
              <a:rPr lang="de-DE" sz="2800" dirty="0" smtClean="0"/>
              <a:t> -  COM 2017 – 706 final 30.11.2017)</a:t>
            </a:r>
          </a:p>
          <a:p>
            <a:r>
              <a:rPr lang="de-DE" sz="2800" dirty="0" smtClean="0"/>
              <a:t>The </a:t>
            </a:r>
            <a:r>
              <a:rPr lang="de-DE" sz="2800" dirty="0" err="1" smtClean="0"/>
              <a:t>fight</a:t>
            </a:r>
            <a:r>
              <a:rPr lang="de-DE" sz="2800" dirty="0" smtClean="0"/>
              <a:t> </a:t>
            </a:r>
            <a:r>
              <a:rPr lang="de-DE" sz="2800" dirty="0" err="1" smtClean="0"/>
              <a:t>against</a:t>
            </a:r>
            <a:r>
              <a:rPr lang="de-DE" sz="2800" dirty="0" smtClean="0"/>
              <a:t> „</a:t>
            </a:r>
            <a:r>
              <a:rPr lang="de-DE" sz="2800" dirty="0" err="1" smtClean="0"/>
              <a:t>missing</a:t>
            </a:r>
            <a:r>
              <a:rPr lang="de-DE" sz="2800" dirty="0" smtClean="0"/>
              <a:t>-trader“ </a:t>
            </a:r>
            <a:r>
              <a:rPr lang="de-DE" sz="2800" dirty="0" err="1" smtClean="0"/>
              <a:t>fraud</a:t>
            </a:r>
            <a:r>
              <a:rPr lang="de-DE" sz="2800" dirty="0" smtClean="0"/>
              <a:t> </a:t>
            </a:r>
            <a:r>
              <a:rPr lang="de-DE" sz="2800" dirty="0" err="1" smtClean="0"/>
              <a:t>is</a:t>
            </a:r>
            <a:r>
              <a:rPr lang="de-DE" sz="2800" dirty="0" smtClean="0"/>
              <a:t> </a:t>
            </a:r>
            <a:r>
              <a:rPr lang="de-DE" sz="2800" dirty="0" err="1" smtClean="0"/>
              <a:t>part</a:t>
            </a:r>
            <a:r>
              <a:rPr lang="de-DE" sz="2800" dirty="0" smtClean="0"/>
              <a:t> of </a:t>
            </a:r>
            <a:r>
              <a:rPr lang="de-DE" sz="2800" dirty="0" err="1" smtClean="0"/>
              <a:t>the</a:t>
            </a:r>
            <a:r>
              <a:rPr lang="de-DE" sz="2800" dirty="0" smtClean="0"/>
              <a:t> </a:t>
            </a:r>
            <a:r>
              <a:rPr lang="de-DE" sz="2800" smtClean="0"/>
              <a:t>policy</a:t>
            </a:r>
            <a:r>
              <a:rPr lang="de-DE" sz="2800" dirty="0" smtClean="0"/>
              <a:t> of EMPACT- </a:t>
            </a:r>
            <a:r>
              <a:rPr lang="de-DE" sz="2800" dirty="0" err="1" smtClean="0"/>
              <a:t>priorities</a:t>
            </a:r>
            <a:r>
              <a:rPr lang="de-DE" sz="2800" dirty="0" smtClean="0"/>
              <a:t> of EUROPOL 2014 - 2017</a:t>
            </a:r>
          </a:p>
          <a:p>
            <a:pPr marL="0" lvl="0" indent="0">
              <a:buNone/>
            </a:pPr>
            <a:r>
              <a:rPr lang="de-DE" sz="2800" dirty="0" smtClean="0">
                <a:solidFill>
                  <a:prstClr val="black"/>
                </a:solidFill>
              </a:rPr>
              <a:t>    (</a:t>
            </a:r>
            <a:r>
              <a:rPr lang="de-DE" sz="2800" dirty="0">
                <a:solidFill>
                  <a:prstClr val="black"/>
                </a:solidFill>
              </a:rPr>
              <a:t>EMPACT: European </a:t>
            </a:r>
            <a:r>
              <a:rPr lang="de-DE" sz="2800" dirty="0" err="1">
                <a:solidFill>
                  <a:prstClr val="black"/>
                </a:solidFill>
              </a:rPr>
              <a:t>Multidisciplinary</a:t>
            </a:r>
            <a:r>
              <a:rPr lang="de-DE" sz="2800" dirty="0">
                <a:solidFill>
                  <a:prstClr val="black"/>
                </a:solidFill>
              </a:rPr>
              <a:t> </a:t>
            </a:r>
            <a:r>
              <a:rPr lang="de-DE" sz="2800" dirty="0" err="1">
                <a:solidFill>
                  <a:prstClr val="black"/>
                </a:solidFill>
              </a:rPr>
              <a:t>Platform</a:t>
            </a:r>
            <a:r>
              <a:rPr lang="de-DE" sz="2800" dirty="0">
                <a:solidFill>
                  <a:prstClr val="black"/>
                </a:solidFill>
              </a:rPr>
              <a:t> </a:t>
            </a:r>
            <a:r>
              <a:rPr lang="de-DE" sz="2800" dirty="0" err="1" smtClean="0">
                <a:solidFill>
                  <a:prstClr val="black"/>
                </a:solidFill>
              </a:rPr>
              <a:t>Against</a:t>
            </a:r>
            <a:endParaRPr lang="de-DE" sz="2800" dirty="0" smtClean="0">
              <a:solidFill>
                <a:prstClr val="black"/>
              </a:solidFill>
            </a:endParaRPr>
          </a:p>
          <a:p>
            <a:pPr marL="0" lvl="0" indent="0">
              <a:buNone/>
            </a:pPr>
            <a:r>
              <a:rPr lang="de-DE" sz="2800" dirty="0" smtClean="0">
                <a:solidFill>
                  <a:prstClr val="black"/>
                </a:solidFill>
              </a:rPr>
              <a:t>     Crime </a:t>
            </a:r>
            <a:r>
              <a:rPr lang="de-DE" sz="2800" dirty="0" err="1">
                <a:solidFill>
                  <a:prstClr val="black"/>
                </a:solidFill>
              </a:rPr>
              <a:t>Threats</a:t>
            </a:r>
            <a:r>
              <a:rPr lang="de-DE" sz="2800" dirty="0">
                <a:solidFill>
                  <a:prstClr val="black"/>
                </a:solidFill>
              </a:rPr>
              <a:t> )</a:t>
            </a:r>
          </a:p>
          <a:p>
            <a:endParaRPr lang="de-DE" sz="2800" dirty="0" smtClean="0"/>
          </a:p>
          <a:p>
            <a:endParaRPr lang="de-DE" sz="2800" dirty="0"/>
          </a:p>
          <a:p>
            <a:endParaRPr lang="de-DE" sz="2800" dirty="0" smtClean="0"/>
          </a:p>
          <a:p>
            <a:endParaRPr lang="de-DE" dirty="0" smtClean="0"/>
          </a:p>
          <a:p>
            <a:endParaRPr lang="de-DE" dirty="0" smtClean="0"/>
          </a:p>
          <a:p>
            <a:endParaRPr lang="de-DE" dirty="0"/>
          </a:p>
        </p:txBody>
      </p:sp>
      <p:sp>
        <p:nvSpPr>
          <p:cNvPr id="4" name="Fußzeilenplatzhalter 3"/>
          <p:cNvSpPr>
            <a:spLocks noGrp="1"/>
          </p:cNvSpPr>
          <p:nvPr>
            <p:ph type="ftr" sz="quarter" idx="11"/>
          </p:nvPr>
        </p:nvSpPr>
        <p:spPr/>
        <p:txBody>
          <a:bodyPr/>
          <a:lstStyle/>
          <a:p>
            <a:pPr lvl="0"/>
            <a:r>
              <a:rPr lang="de-DE" sz="1800" dirty="0" smtClean="0">
                <a:solidFill>
                  <a:srgbClr val="4BACC6"/>
                </a:solidFill>
              </a:rPr>
              <a:t>VAT-GST Case Law </a:t>
            </a:r>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3</a:t>
            </a:fld>
            <a:endParaRPr lang="de-DE">
              <a:solidFill>
                <a:prstClr val="black">
                  <a:tint val="75000"/>
                </a:prstClr>
              </a:solidFill>
            </a:endParaRPr>
          </a:p>
        </p:txBody>
      </p:sp>
    </p:spTree>
    <p:extLst>
      <p:ext uri="{BB962C8B-B14F-4D97-AF65-F5344CB8AC3E}">
        <p14:creationId xmlns:p14="http://schemas.microsoft.com/office/powerpoint/2010/main" val="41927627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Introduction</a:t>
            </a:r>
            <a:r>
              <a:rPr lang="de-DE" dirty="0" smtClean="0"/>
              <a:t>: Tax </a:t>
            </a:r>
            <a:r>
              <a:rPr lang="de-DE" dirty="0" err="1" smtClean="0"/>
              <a:t>avoidance</a:t>
            </a:r>
            <a:r>
              <a:rPr lang="de-DE" dirty="0" smtClean="0"/>
              <a:t>/</a:t>
            </a:r>
            <a:r>
              <a:rPr lang="de-DE" dirty="0" err="1" smtClean="0"/>
              <a:t>tax</a:t>
            </a:r>
            <a:r>
              <a:rPr lang="de-DE" dirty="0" smtClean="0"/>
              <a:t> </a:t>
            </a:r>
            <a:r>
              <a:rPr lang="de-DE" dirty="0" err="1" smtClean="0"/>
              <a:t>abuse</a:t>
            </a:r>
            <a:r>
              <a:rPr lang="de-DE" dirty="0" smtClean="0"/>
              <a:t/>
            </a:r>
            <a:br>
              <a:rPr lang="de-DE" dirty="0" smtClean="0"/>
            </a:br>
            <a:r>
              <a:rPr lang="de-DE" dirty="0" smtClean="0"/>
              <a:t>European Law</a:t>
            </a:r>
            <a:endParaRPr lang="de-DE" dirty="0"/>
          </a:p>
        </p:txBody>
      </p:sp>
      <p:sp>
        <p:nvSpPr>
          <p:cNvPr id="3" name="Inhaltsplatzhalter 2"/>
          <p:cNvSpPr>
            <a:spLocks noGrp="1"/>
          </p:cNvSpPr>
          <p:nvPr>
            <p:ph idx="1"/>
          </p:nvPr>
        </p:nvSpPr>
        <p:spPr/>
        <p:txBody>
          <a:bodyPr>
            <a:noAutofit/>
          </a:bodyPr>
          <a:lstStyle/>
          <a:p>
            <a:pPr lvl="0"/>
            <a:r>
              <a:rPr lang="de-DE" sz="2800" u="sng" dirty="0" smtClean="0">
                <a:solidFill>
                  <a:prstClr val="black"/>
                </a:solidFill>
              </a:rPr>
              <a:t>EU: </a:t>
            </a:r>
            <a:r>
              <a:rPr lang="de-DE" sz="2800" u="sng" dirty="0" err="1" smtClean="0">
                <a:solidFill>
                  <a:prstClr val="black"/>
                </a:solidFill>
              </a:rPr>
              <a:t>Principle</a:t>
            </a:r>
            <a:r>
              <a:rPr lang="de-DE" sz="2800" u="sng" dirty="0" smtClean="0">
                <a:solidFill>
                  <a:prstClr val="black"/>
                </a:solidFill>
              </a:rPr>
              <a:t> </a:t>
            </a:r>
            <a:r>
              <a:rPr lang="de-DE" sz="2800" u="sng" dirty="0" err="1">
                <a:solidFill>
                  <a:prstClr val="black"/>
                </a:solidFill>
              </a:rPr>
              <a:t>that</a:t>
            </a:r>
            <a:r>
              <a:rPr lang="de-DE" sz="2800" u="sng" dirty="0">
                <a:solidFill>
                  <a:prstClr val="black"/>
                </a:solidFill>
              </a:rPr>
              <a:t> </a:t>
            </a:r>
            <a:r>
              <a:rPr lang="de-DE" sz="2800" u="sng" dirty="0" err="1">
                <a:solidFill>
                  <a:prstClr val="black"/>
                </a:solidFill>
              </a:rPr>
              <a:t>abuse</a:t>
            </a:r>
            <a:r>
              <a:rPr lang="de-DE" sz="2800" u="sng" dirty="0">
                <a:solidFill>
                  <a:prstClr val="black"/>
                </a:solidFill>
              </a:rPr>
              <a:t> </a:t>
            </a:r>
            <a:r>
              <a:rPr lang="de-DE" sz="2800" u="sng" dirty="0" err="1">
                <a:solidFill>
                  <a:prstClr val="black"/>
                </a:solidFill>
              </a:rPr>
              <a:t>practices</a:t>
            </a:r>
            <a:r>
              <a:rPr lang="de-DE" sz="2800" u="sng" dirty="0">
                <a:solidFill>
                  <a:prstClr val="black"/>
                </a:solidFill>
              </a:rPr>
              <a:t> </a:t>
            </a:r>
            <a:r>
              <a:rPr lang="de-DE" sz="2800" u="sng" dirty="0" err="1">
                <a:solidFill>
                  <a:prstClr val="black"/>
                </a:solidFill>
              </a:rPr>
              <a:t>are</a:t>
            </a:r>
            <a:r>
              <a:rPr lang="de-DE" sz="2800" u="sng" dirty="0">
                <a:solidFill>
                  <a:prstClr val="black"/>
                </a:solidFill>
              </a:rPr>
              <a:t> </a:t>
            </a:r>
            <a:r>
              <a:rPr lang="de-DE" sz="2800" u="sng" dirty="0" err="1">
                <a:solidFill>
                  <a:prstClr val="black"/>
                </a:solidFill>
              </a:rPr>
              <a:t>prohibited</a:t>
            </a:r>
            <a:endParaRPr lang="de-DE" sz="2800" u="sng" dirty="0">
              <a:solidFill>
                <a:prstClr val="black"/>
              </a:solidFill>
            </a:endParaRPr>
          </a:p>
          <a:p>
            <a:r>
              <a:rPr lang="en-US" sz="2800" dirty="0"/>
              <a:t>The </a:t>
            </a:r>
            <a:r>
              <a:rPr lang="en-US" sz="2800" dirty="0" smtClean="0"/>
              <a:t>ECJ </a:t>
            </a:r>
            <a:r>
              <a:rPr lang="en-US" sz="2800" dirty="0"/>
              <a:t>has held on various occasions that preventing possible tax evasion, avoidance and abuse is an objective </a:t>
            </a:r>
            <a:r>
              <a:rPr lang="en-US" sz="2800" dirty="0" err="1"/>
              <a:t>recognised</a:t>
            </a:r>
            <a:r>
              <a:rPr lang="en-US" sz="2800" dirty="0"/>
              <a:t> and encouraged by the </a:t>
            </a:r>
            <a:r>
              <a:rPr lang="en-US" sz="2800" dirty="0" smtClean="0"/>
              <a:t>VAT-Directives and </a:t>
            </a:r>
            <a:r>
              <a:rPr lang="en-US" sz="2800" dirty="0"/>
              <a:t>that the effect of the principle that the abuse of rights is prohibited is to bar wholly artificial arrangements which do not reflect economic reality and are set up with the sole aim of obtaining a tax advantage </a:t>
            </a:r>
            <a:r>
              <a:rPr lang="en-US" sz="2800" dirty="0" smtClean="0"/>
              <a:t>(ECJ </a:t>
            </a:r>
            <a:r>
              <a:rPr lang="en-US" sz="2800" dirty="0">
                <a:solidFill>
                  <a:prstClr val="black"/>
                </a:solidFill>
              </a:rPr>
              <a:t>20. June </a:t>
            </a:r>
            <a:r>
              <a:rPr lang="en-US" sz="2800" dirty="0" smtClean="0">
                <a:solidFill>
                  <a:prstClr val="black"/>
                </a:solidFill>
              </a:rPr>
              <a:t>2013 - </a:t>
            </a:r>
            <a:r>
              <a:rPr lang="en-US" sz="2800" dirty="0">
                <a:solidFill>
                  <a:prstClr val="black"/>
                </a:solidFill>
              </a:rPr>
              <a:t>C-653/11 </a:t>
            </a:r>
            <a:r>
              <a:rPr lang="en-US" sz="2800" i="1" dirty="0" smtClean="0"/>
              <a:t>Newey</a:t>
            </a:r>
            <a:r>
              <a:rPr lang="en-US" sz="2800" dirty="0" smtClean="0"/>
              <a:t>, Rz 46)</a:t>
            </a:r>
            <a:endParaRPr lang="de-DE" sz="2800" dirty="0" smtClean="0"/>
          </a:p>
          <a:p>
            <a:pPr marL="0" indent="0">
              <a:buNone/>
            </a:pPr>
            <a:endParaRPr lang="de-DE" sz="4400" dirty="0"/>
          </a:p>
        </p:txBody>
      </p:sp>
      <p:sp>
        <p:nvSpPr>
          <p:cNvPr id="4" name="Fußzeilenplatzhalter 3"/>
          <p:cNvSpPr>
            <a:spLocks noGrp="1"/>
          </p:cNvSpPr>
          <p:nvPr>
            <p:ph type="ftr" sz="quarter" idx="11"/>
          </p:nvPr>
        </p:nvSpPr>
        <p:spPr/>
        <p:txBody>
          <a:bodyPr/>
          <a:lstStyle/>
          <a:p>
            <a:pPr lvl="0"/>
            <a:r>
              <a:rPr lang="de-DE" sz="1800" dirty="0">
                <a:solidFill>
                  <a:srgbClr val="4BACC6"/>
                </a:solidFill>
              </a:rPr>
              <a:t>VAT-GST Case Law </a:t>
            </a:r>
            <a:endParaRPr lang="de-DE" dirty="0">
              <a:solidFill>
                <a:prstClr val="black">
                  <a:tint val="75000"/>
                </a:prstClr>
              </a:solidFill>
            </a:endParaRP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4</a:t>
            </a:fld>
            <a:endParaRPr lang="de-DE">
              <a:solidFill>
                <a:prstClr val="black">
                  <a:tint val="75000"/>
                </a:prstClr>
              </a:solidFill>
            </a:endParaRPr>
          </a:p>
        </p:txBody>
      </p:sp>
    </p:spTree>
    <p:extLst>
      <p:ext uri="{BB962C8B-B14F-4D97-AF65-F5344CB8AC3E}">
        <p14:creationId xmlns:p14="http://schemas.microsoft.com/office/powerpoint/2010/main" val="25207652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dirty="0" err="1">
                <a:solidFill>
                  <a:prstClr val="black"/>
                </a:solidFill>
              </a:rPr>
              <a:t>Introduction</a:t>
            </a:r>
            <a:r>
              <a:rPr lang="de-DE" sz="4000" dirty="0">
                <a:solidFill>
                  <a:prstClr val="black"/>
                </a:solidFill>
              </a:rPr>
              <a:t>: Tax </a:t>
            </a:r>
            <a:r>
              <a:rPr lang="de-DE" sz="4000" dirty="0" err="1">
                <a:solidFill>
                  <a:prstClr val="black"/>
                </a:solidFill>
              </a:rPr>
              <a:t>avoidance</a:t>
            </a:r>
            <a:r>
              <a:rPr lang="de-DE" sz="4000" dirty="0">
                <a:solidFill>
                  <a:prstClr val="black"/>
                </a:solidFill>
              </a:rPr>
              <a:t>/</a:t>
            </a:r>
            <a:r>
              <a:rPr lang="de-DE" sz="4000" dirty="0" err="1">
                <a:solidFill>
                  <a:prstClr val="black"/>
                </a:solidFill>
              </a:rPr>
              <a:t>tax</a:t>
            </a:r>
            <a:r>
              <a:rPr lang="de-DE" sz="4000" dirty="0">
                <a:solidFill>
                  <a:prstClr val="black"/>
                </a:solidFill>
              </a:rPr>
              <a:t> </a:t>
            </a:r>
            <a:r>
              <a:rPr lang="de-DE" sz="4000" dirty="0" err="1">
                <a:solidFill>
                  <a:prstClr val="black"/>
                </a:solidFill>
              </a:rPr>
              <a:t>abuse</a:t>
            </a:r>
            <a:r>
              <a:rPr lang="de-DE" sz="4000" dirty="0">
                <a:solidFill>
                  <a:prstClr val="black"/>
                </a:solidFill>
              </a:rPr>
              <a:t/>
            </a:r>
            <a:br>
              <a:rPr lang="de-DE" sz="4000" dirty="0">
                <a:solidFill>
                  <a:prstClr val="black"/>
                </a:solidFill>
              </a:rPr>
            </a:br>
            <a:r>
              <a:rPr lang="de-DE" sz="4000" dirty="0">
                <a:solidFill>
                  <a:prstClr val="black"/>
                </a:solidFill>
              </a:rPr>
              <a:t>European Law</a:t>
            </a:r>
            <a:endParaRPr lang="de-DE" dirty="0"/>
          </a:p>
        </p:txBody>
      </p:sp>
      <p:sp>
        <p:nvSpPr>
          <p:cNvPr id="3" name="Inhaltsplatzhalter 2"/>
          <p:cNvSpPr>
            <a:spLocks noGrp="1"/>
          </p:cNvSpPr>
          <p:nvPr>
            <p:ph idx="1"/>
          </p:nvPr>
        </p:nvSpPr>
        <p:spPr/>
        <p:txBody>
          <a:bodyPr>
            <a:normAutofit fontScale="92500"/>
          </a:bodyPr>
          <a:lstStyle/>
          <a:p>
            <a:r>
              <a:rPr lang="de-DE" dirty="0" smtClean="0">
                <a:solidFill>
                  <a:prstClr val="black"/>
                </a:solidFill>
              </a:rPr>
              <a:t>Transactions </a:t>
            </a:r>
            <a:r>
              <a:rPr lang="de-DE" dirty="0" err="1">
                <a:solidFill>
                  <a:prstClr val="black"/>
                </a:solidFill>
              </a:rPr>
              <a:t>may</a:t>
            </a:r>
            <a:r>
              <a:rPr lang="de-DE" dirty="0">
                <a:solidFill>
                  <a:prstClr val="black"/>
                </a:solidFill>
              </a:rPr>
              <a:t> </a:t>
            </a:r>
            <a:r>
              <a:rPr lang="de-DE" dirty="0" err="1">
                <a:solidFill>
                  <a:prstClr val="black"/>
                </a:solidFill>
              </a:rPr>
              <a:t>be</a:t>
            </a:r>
            <a:r>
              <a:rPr lang="de-DE" dirty="0">
                <a:solidFill>
                  <a:prstClr val="black"/>
                </a:solidFill>
              </a:rPr>
              <a:t> </a:t>
            </a:r>
            <a:r>
              <a:rPr lang="de-DE" dirty="0" err="1">
                <a:solidFill>
                  <a:prstClr val="black"/>
                </a:solidFill>
              </a:rPr>
              <a:t>redefined</a:t>
            </a:r>
            <a:r>
              <a:rPr lang="de-DE" dirty="0">
                <a:solidFill>
                  <a:prstClr val="black"/>
                </a:solidFill>
              </a:rPr>
              <a:t> </a:t>
            </a:r>
            <a:r>
              <a:rPr lang="de-DE" dirty="0" err="1">
                <a:solidFill>
                  <a:prstClr val="black"/>
                </a:solidFill>
              </a:rPr>
              <a:t>with</a:t>
            </a:r>
            <a:r>
              <a:rPr lang="de-DE" dirty="0">
                <a:solidFill>
                  <a:prstClr val="black"/>
                </a:solidFill>
              </a:rPr>
              <a:t> </a:t>
            </a:r>
            <a:r>
              <a:rPr lang="de-DE" dirty="0" err="1">
                <a:solidFill>
                  <a:prstClr val="black"/>
                </a:solidFill>
              </a:rPr>
              <a:t>the</a:t>
            </a:r>
            <a:r>
              <a:rPr lang="de-DE" dirty="0">
                <a:solidFill>
                  <a:prstClr val="black"/>
                </a:solidFill>
              </a:rPr>
              <a:t> </a:t>
            </a:r>
            <a:r>
              <a:rPr lang="de-DE" dirty="0" err="1">
                <a:solidFill>
                  <a:prstClr val="black"/>
                </a:solidFill>
              </a:rPr>
              <a:t>consequence</a:t>
            </a:r>
            <a:r>
              <a:rPr lang="de-DE" dirty="0">
                <a:solidFill>
                  <a:prstClr val="black"/>
                </a:solidFill>
              </a:rPr>
              <a:t> </a:t>
            </a:r>
            <a:r>
              <a:rPr lang="de-DE" dirty="0" err="1">
                <a:solidFill>
                  <a:prstClr val="black"/>
                </a:solidFill>
              </a:rPr>
              <a:t>that</a:t>
            </a:r>
            <a:r>
              <a:rPr lang="de-DE" dirty="0">
                <a:solidFill>
                  <a:prstClr val="black"/>
                </a:solidFill>
              </a:rPr>
              <a:t> </a:t>
            </a:r>
            <a:r>
              <a:rPr lang="de-DE" dirty="0" err="1">
                <a:solidFill>
                  <a:prstClr val="black"/>
                </a:solidFill>
              </a:rPr>
              <a:t>those</a:t>
            </a:r>
            <a:r>
              <a:rPr lang="de-DE" dirty="0">
                <a:solidFill>
                  <a:prstClr val="black"/>
                </a:solidFill>
              </a:rPr>
              <a:t> </a:t>
            </a:r>
            <a:r>
              <a:rPr lang="de-DE" dirty="0" err="1">
                <a:solidFill>
                  <a:prstClr val="black"/>
                </a:solidFill>
              </a:rPr>
              <a:t>transactions</a:t>
            </a:r>
            <a:r>
              <a:rPr lang="de-DE" dirty="0">
                <a:solidFill>
                  <a:prstClr val="black"/>
                </a:solidFill>
              </a:rPr>
              <a:t> </a:t>
            </a:r>
            <a:r>
              <a:rPr lang="de-DE" dirty="0" err="1">
                <a:solidFill>
                  <a:prstClr val="black"/>
                </a:solidFill>
              </a:rPr>
              <a:t>which</a:t>
            </a:r>
            <a:r>
              <a:rPr lang="de-DE" dirty="0">
                <a:solidFill>
                  <a:prstClr val="black"/>
                </a:solidFill>
              </a:rPr>
              <a:t> do not </a:t>
            </a:r>
            <a:r>
              <a:rPr lang="de-DE" dirty="0" err="1">
                <a:solidFill>
                  <a:prstClr val="black"/>
                </a:solidFill>
              </a:rPr>
              <a:t>constitute</a:t>
            </a:r>
            <a:r>
              <a:rPr lang="de-DE" dirty="0">
                <a:solidFill>
                  <a:prstClr val="black"/>
                </a:solidFill>
              </a:rPr>
              <a:t> such a </a:t>
            </a:r>
            <a:r>
              <a:rPr lang="de-DE" dirty="0" err="1">
                <a:solidFill>
                  <a:prstClr val="black"/>
                </a:solidFill>
              </a:rPr>
              <a:t>practice</a:t>
            </a:r>
            <a:r>
              <a:rPr lang="de-DE" dirty="0">
                <a:solidFill>
                  <a:prstClr val="black"/>
                </a:solidFill>
              </a:rPr>
              <a:t> </a:t>
            </a:r>
            <a:r>
              <a:rPr lang="de-DE" dirty="0" err="1">
                <a:solidFill>
                  <a:prstClr val="black"/>
                </a:solidFill>
              </a:rPr>
              <a:t>may</a:t>
            </a:r>
            <a:r>
              <a:rPr lang="de-DE" dirty="0">
                <a:solidFill>
                  <a:prstClr val="black"/>
                </a:solidFill>
              </a:rPr>
              <a:t> </a:t>
            </a:r>
            <a:r>
              <a:rPr lang="de-DE" dirty="0" err="1">
                <a:solidFill>
                  <a:prstClr val="black"/>
                </a:solidFill>
              </a:rPr>
              <a:t>be</a:t>
            </a:r>
            <a:r>
              <a:rPr lang="de-DE" dirty="0">
                <a:solidFill>
                  <a:prstClr val="black"/>
                </a:solidFill>
              </a:rPr>
              <a:t> </a:t>
            </a:r>
            <a:r>
              <a:rPr lang="de-DE" dirty="0" err="1">
                <a:solidFill>
                  <a:prstClr val="black"/>
                </a:solidFill>
              </a:rPr>
              <a:t>subject</a:t>
            </a:r>
            <a:r>
              <a:rPr lang="de-DE" dirty="0">
                <a:solidFill>
                  <a:prstClr val="black"/>
                </a:solidFill>
              </a:rPr>
              <a:t> </a:t>
            </a:r>
            <a:r>
              <a:rPr lang="de-DE" dirty="0" err="1">
                <a:solidFill>
                  <a:prstClr val="black"/>
                </a:solidFill>
              </a:rPr>
              <a:t>to</a:t>
            </a:r>
            <a:r>
              <a:rPr lang="de-DE" dirty="0">
                <a:solidFill>
                  <a:prstClr val="black"/>
                </a:solidFill>
              </a:rPr>
              <a:t> VAT/GST on </a:t>
            </a:r>
            <a:r>
              <a:rPr lang="de-DE" dirty="0" err="1">
                <a:solidFill>
                  <a:prstClr val="black"/>
                </a:solidFill>
              </a:rPr>
              <a:t>the</a:t>
            </a:r>
            <a:r>
              <a:rPr lang="de-DE" dirty="0">
                <a:solidFill>
                  <a:prstClr val="black"/>
                </a:solidFill>
              </a:rPr>
              <a:t> </a:t>
            </a:r>
            <a:r>
              <a:rPr lang="de-DE" dirty="0" err="1">
                <a:solidFill>
                  <a:prstClr val="black"/>
                </a:solidFill>
              </a:rPr>
              <a:t>basis</a:t>
            </a:r>
            <a:r>
              <a:rPr lang="de-DE" dirty="0">
                <a:solidFill>
                  <a:prstClr val="black"/>
                </a:solidFill>
              </a:rPr>
              <a:t> of </a:t>
            </a:r>
            <a:r>
              <a:rPr lang="de-DE" dirty="0" err="1">
                <a:solidFill>
                  <a:prstClr val="black"/>
                </a:solidFill>
              </a:rPr>
              <a:t>the</a:t>
            </a:r>
            <a:r>
              <a:rPr lang="de-DE" dirty="0">
                <a:solidFill>
                  <a:prstClr val="black"/>
                </a:solidFill>
              </a:rPr>
              <a:t> relevant </a:t>
            </a:r>
            <a:r>
              <a:rPr lang="de-DE" dirty="0" err="1">
                <a:solidFill>
                  <a:prstClr val="black"/>
                </a:solidFill>
              </a:rPr>
              <a:t>provisions</a:t>
            </a:r>
            <a:r>
              <a:rPr lang="de-DE" dirty="0">
                <a:solidFill>
                  <a:prstClr val="black"/>
                </a:solidFill>
              </a:rPr>
              <a:t> of national </a:t>
            </a:r>
            <a:r>
              <a:rPr lang="de-DE" dirty="0" err="1">
                <a:solidFill>
                  <a:prstClr val="black"/>
                </a:solidFill>
              </a:rPr>
              <a:t>legislation</a:t>
            </a:r>
            <a:r>
              <a:rPr lang="de-DE" dirty="0">
                <a:solidFill>
                  <a:prstClr val="black"/>
                </a:solidFill>
              </a:rPr>
              <a:t> </a:t>
            </a:r>
            <a:r>
              <a:rPr lang="de-DE" dirty="0" err="1">
                <a:solidFill>
                  <a:prstClr val="black"/>
                </a:solidFill>
              </a:rPr>
              <a:t>providing</a:t>
            </a:r>
            <a:r>
              <a:rPr lang="de-DE" dirty="0">
                <a:solidFill>
                  <a:prstClr val="black"/>
                </a:solidFill>
              </a:rPr>
              <a:t> </a:t>
            </a:r>
            <a:r>
              <a:rPr lang="de-DE" dirty="0" err="1">
                <a:solidFill>
                  <a:prstClr val="black"/>
                </a:solidFill>
              </a:rPr>
              <a:t>for</a:t>
            </a:r>
            <a:r>
              <a:rPr lang="de-DE" dirty="0">
                <a:solidFill>
                  <a:prstClr val="black"/>
                </a:solidFill>
              </a:rPr>
              <a:t> such </a:t>
            </a:r>
            <a:r>
              <a:rPr lang="de-DE" dirty="0" err="1">
                <a:solidFill>
                  <a:prstClr val="black"/>
                </a:solidFill>
              </a:rPr>
              <a:t>liability</a:t>
            </a:r>
            <a:endParaRPr lang="de-DE" dirty="0">
              <a:solidFill>
                <a:prstClr val="black"/>
              </a:solidFill>
            </a:endParaRPr>
          </a:p>
          <a:p>
            <a:r>
              <a:rPr lang="de-DE" dirty="0">
                <a:solidFill>
                  <a:prstClr val="black"/>
                </a:solidFill>
              </a:rPr>
              <a:t>e.g. </a:t>
            </a:r>
            <a:r>
              <a:rPr lang="de-DE" dirty="0" smtClean="0">
                <a:solidFill>
                  <a:prstClr val="black"/>
                </a:solidFill>
              </a:rPr>
              <a:t>This </a:t>
            </a:r>
            <a:r>
              <a:rPr lang="de-DE" dirty="0" err="1">
                <a:solidFill>
                  <a:prstClr val="black"/>
                </a:solidFill>
              </a:rPr>
              <a:t>principle</a:t>
            </a:r>
            <a:r>
              <a:rPr lang="de-DE" dirty="0">
                <a:solidFill>
                  <a:prstClr val="black"/>
                </a:solidFill>
              </a:rPr>
              <a:t> </a:t>
            </a:r>
            <a:r>
              <a:rPr lang="de-DE" dirty="0" err="1">
                <a:solidFill>
                  <a:prstClr val="black"/>
                </a:solidFill>
              </a:rPr>
              <a:t>may</a:t>
            </a:r>
            <a:r>
              <a:rPr lang="de-DE" dirty="0">
                <a:solidFill>
                  <a:prstClr val="black"/>
                </a:solidFill>
              </a:rPr>
              <a:t> </a:t>
            </a:r>
            <a:r>
              <a:rPr lang="de-DE" dirty="0" err="1">
                <a:solidFill>
                  <a:prstClr val="black"/>
                </a:solidFill>
              </a:rPr>
              <a:t>be</a:t>
            </a:r>
            <a:r>
              <a:rPr lang="de-DE" dirty="0">
                <a:solidFill>
                  <a:prstClr val="black"/>
                </a:solidFill>
              </a:rPr>
              <a:t> </a:t>
            </a:r>
            <a:r>
              <a:rPr lang="de-DE" dirty="0" err="1">
                <a:solidFill>
                  <a:prstClr val="black"/>
                </a:solidFill>
              </a:rPr>
              <a:t>applied</a:t>
            </a:r>
            <a:r>
              <a:rPr lang="de-DE" dirty="0">
                <a:solidFill>
                  <a:prstClr val="black"/>
                </a:solidFill>
              </a:rPr>
              <a:t> </a:t>
            </a:r>
            <a:r>
              <a:rPr lang="de-DE" dirty="0" err="1">
                <a:solidFill>
                  <a:prstClr val="black"/>
                </a:solidFill>
              </a:rPr>
              <a:t>directly</a:t>
            </a:r>
            <a:r>
              <a:rPr lang="de-DE" dirty="0">
                <a:solidFill>
                  <a:prstClr val="black"/>
                </a:solidFill>
              </a:rPr>
              <a:t> in </a:t>
            </a:r>
            <a:r>
              <a:rPr lang="de-DE" dirty="0" err="1">
                <a:solidFill>
                  <a:prstClr val="black"/>
                </a:solidFill>
              </a:rPr>
              <a:t>order</a:t>
            </a:r>
            <a:r>
              <a:rPr lang="de-DE" dirty="0">
                <a:solidFill>
                  <a:prstClr val="black"/>
                </a:solidFill>
              </a:rPr>
              <a:t> </a:t>
            </a:r>
            <a:r>
              <a:rPr lang="de-DE" dirty="0" err="1">
                <a:solidFill>
                  <a:prstClr val="black"/>
                </a:solidFill>
              </a:rPr>
              <a:t>to</a:t>
            </a:r>
            <a:r>
              <a:rPr lang="de-DE" dirty="0">
                <a:solidFill>
                  <a:prstClr val="black"/>
                </a:solidFill>
              </a:rPr>
              <a:t> </a:t>
            </a:r>
            <a:r>
              <a:rPr lang="de-DE" dirty="0" err="1">
                <a:solidFill>
                  <a:prstClr val="black"/>
                </a:solidFill>
              </a:rPr>
              <a:t>refuse</a:t>
            </a:r>
            <a:r>
              <a:rPr lang="de-DE" dirty="0">
                <a:solidFill>
                  <a:prstClr val="black"/>
                </a:solidFill>
              </a:rPr>
              <a:t> </a:t>
            </a:r>
            <a:r>
              <a:rPr lang="de-DE" dirty="0" err="1">
                <a:solidFill>
                  <a:prstClr val="black"/>
                </a:solidFill>
              </a:rPr>
              <a:t>to</a:t>
            </a:r>
            <a:r>
              <a:rPr lang="de-DE" dirty="0">
                <a:solidFill>
                  <a:prstClr val="black"/>
                </a:solidFill>
              </a:rPr>
              <a:t> </a:t>
            </a:r>
            <a:r>
              <a:rPr lang="de-DE" dirty="0" err="1">
                <a:solidFill>
                  <a:prstClr val="black"/>
                </a:solidFill>
              </a:rPr>
              <a:t>exempt</a:t>
            </a:r>
            <a:r>
              <a:rPr lang="de-DE" dirty="0">
                <a:solidFill>
                  <a:prstClr val="black"/>
                </a:solidFill>
              </a:rPr>
              <a:t> </a:t>
            </a:r>
            <a:r>
              <a:rPr lang="de-DE" dirty="0" err="1">
                <a:solidFill>
                  <a:prstClr val="black"/>
                </a:solidFill>
              </a:rPr>
              <a:t>from</a:t>
            </a:r>
            <a:r>
              <a:rPr lang="de-DE" dirty="0">
                <a:solidFill>
                  <a:prstClr val="black"/>
                </a:solidFill>
              </a:rPr>
              <a:t> VAT </a:t>
            </a:r>
            <a:r>
              <a:rPr lang="de-DE" dirty="0" err="1">
                <a:solidFill>
                  <a:prstClr val="black"/>
                </a:solidFill>
              </a:rPr>
              <a:t>sales</a:t>
            </a:r>
            <a:r>
              <a:rPr lang="de-DE" dirty="0">
                <a:solidFill>
                  <a:prstClr val="black"/>
                </a:solidFill>
              </a:rPr>
              <a:t> of </a:t>
            </a:r>
            <a:r>
              <a:rPr lang="de-DE" dirty="0" err="1">
                <a:solidFill>
                  <a:prstClr val="black"/>
                </a:solidFill>
              </a:rPr>
              <a:t>immovable</a:t>
            </a:r>
            <a:r>
              <a:rPr lang="de-DE" dirty="0">
                <a:solidFill>
                  <a:prstClr val="black"/>
                </a:solidFill>
              </a:rPr>
              <a:t> </a:t>
            </a:r>
            <a:r>
              <a:rPr lang="de-DE" dirty="0" err="1">
                <a:solidFill>
                  <a:prstClr val="black"/>
                </a:solidFill>
              </a:rPr>
              <a:t>goods</a:t>
            </a:r>
            <a:endParaRPr lang="de-DE" dirty="0">
              <a:solidFill>
                <a:prstClr val="black"/>
              </a:solidFill>
            </a:endParaRPr>
          </a:p>
          <a:p>
            <a:pPr marL="0" lvl="0" indent="0">
              <a:buNone/>
            </a:pPr>
            <a:r>
              <a:rPr lang="de-DE" dirty="0">
                <a:solidFill>
                  <a:prstClr val="black"/>
                </a:solidFill>
              </a:rPr>
              <a:t>     </a:t>
            </a:r>
            <a:r>
              <a:rPr lang="de-DE" dirty="0" smtClean="0">
                <a:solidFill>
                  <a:prstClr val="black"/>
                </a:solidFill>
              </a:rPr>
              <a:t>(ECJ 22 </a:t>
            </a:r>
            <a:r>
              <a:rPr lang="de-DE" dirty="0">
                <a:solidFill>
                  <a:prstClr val="black"/>
                </a:solidFill>
              </a:rPr>
              <a:t>November 2017 </a:t>
            </a:r>
            <a:r>
              <a:rPr lang="de-DE" dirty="0" smtClean="0">
                <a:solidFill>
                  <a:prstClr val="black"/>
                </a:solidFill>
              </a:rPr>
              <a:t>- C-251/16 </a:t>
            </a:r>
            <a:r>
              <a:rPr lang="de-DE" i="1" dirty="0" err="1" smtClean="0">
                <a:solidFill>
                  <a:prstClr val="black"/>
                </a:solidFill>
              </a:rPr>
              <a:t>Cussens</a:t>
            </a:r>
            <a:r>
              <a:rPr lang="de-DE" dirty="0" smtClean="0">
                <a:solidFill>
                  <a:prstClr val="black"/>
                </a:solidFill>
              </a:rPr>
              <a:t>)</a:t>
            </a:r>
            <a:endParaRPr lang="de-DE" dirty="0">
              <a:solidFill>
                <a:prstClr val="black"/>
              </a:solidFill>
            </a:endParaRPr>
          </a:p>
        </p:txBody>
      </p:sp>
      <p:sp>
        <p:nvSpPr>
          <p:cNvPr id="4" name="Fußzeilenplatzhalter 3"/>
          <p:cNvSpPr>
            <a:spLocks noGrp="1"/>
          </p:cNvSpPr>
          <p:nvPr>
            <p:ph type="ftr" sz="quarter" idx="11"/>
          </p:nvPr>
        </p:nvSpPr>
        <p:spPr/>
        <p:txBody>
          <a:bodyPr/>
          <a:lstStyle/>
          <a:p>
            <a:pPr lvl="0"/>
            <a:r>
              <a:rPr lang="de-DE" sz="1400" dirty="0">
                <a:solidFill>
                  <a:srgbClr val="4BACC6"/>
                </a:solidFill>
              </a:rPr>
              <a:t>VAT-GST Case Law </a:t>
            </a:r>
            <a:endParaRPr lang="de-DE" sz="1400"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5</a:t>
            </a:fld>
            <a:endParaRPr lang="de-DE">
              <a:solidFill>
                <a:prstClr val="black">
                  <a:tint val="75000"/>
                </a:prstClr>
              </a:solidFill>
            </a:endParaRPr>
          </a:p>
        </p:txBody>
      </p:sp>
    </p:spTree>
    <p:extLst>
      <p:ext uri="{BB962C8B-B14F-4D97-AF65-F5344CB8AC3E}">
        <p14:creationId xmlns:p14="http://schemas.microsoft.com/office/powerpoint/2010/main" val="31669524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err="1" smtClean="0"/>
              <a:t>Introduction</a:t>
            </a:r>
            <a:r>
              <a:rPr lang="de-DE" dirty="0" smtClean="0"/>
              <a:t>: „</a:t>
            </a:r>
            <a:r>
              <a:rPr lang="de-DE" dirty="0" err="1" smtClean="0"/>
              <a:t>Missing</a:t>
            </a:r>
            <a:r>
              <a:rPr lang="de-DE" dirty="0" smtClean="0"/>
              <a:t>-trader“ </a:t>
            </a:r>
            <a:r>
              <a:rPr lang="de-DE" dirty="0" err="1" smtClean="0"/>
              <a:t>fraud</a:t>
            </a:r>
            <a:r>
              <a:rPr lang="de-DE" dirty="0" smtClean="0"/>
              <a:t/>
            </a:r>
            <a:br>
              <a:rPr lang="de-DE" dirty="0" smtClean="0"/>
            </a:br>
            <a:r>
              <a:rPr lang="de-DE" dirty="0" smtClean="0"/>
              <a:t>in </a:t>
            </a:r>
            <a:r>
              <a:rPr lang="de-DE" dirty="0" err="1" smtClean="0"/>
              <a:t>the</a:t>
            </a:r>
            <a:r>
              <a:rPr lang="de-DE" dirty="0" smtClean="0"/>
              <a:t> European Union</a:t>
            </a:r>
            <a:endParaRPr lang="de-DE" dirty="0"/>
          </a:p>
        </p:txBody>
      </p:sp>
      <p:sp>
        <p:nvSpPr>
          <p:cNvPr id="3" name="Inhaltsplatzhalter 2"/>
          <p:cNvSpPr>
            <a:spLocks noGrp="1"/>
          </p:cNvSpPr>
          <p:nvPr>
            <p:ph idx="1"/>
          </p:nvPr>
        </p:nvSpPr>
        <p:spPr/>
        <p:txBody>
          <a:bodyPr>
            <a:normAutofit/>
          </a:bodyPr>
          <a:lstStyle/>
          <a:p>
            <a:pPr marL="0" lvl="0" indent="0">
              <a:buNone/>
            </a:pPr>
            <a:r>
              <a:rPr lang="de-DE" sz="2700" dirty="0" smtClean="0">
                <a:solidFill>
                  <a:schemeClr val="accent1"/>
                </a:solidFill>
              </a:rPr>
              <a:t>MS </a:t>
            </a:r>
            <a:r>
              <a:rPr lang="de-DE" sz="2700" dirty="0">
                <a:solidFill>
                  <a:schemeClr val="accent1"/>
                </a:solidFill>
              </a:rPr>
              <a:t>1</a:t>
            </a:r>
            <a:r>
              <a:rPr lang="de-DE" sz="2700" dirty="0">
                <a:solidFill>
                  <a:prstClr val="black"/>
                </a:solidFill>
              </a:rPr>
              <a:t>                    </a:t>
            </a:r>
            <a:r>
              <a:rPr lang="de-DE" sz="2700" dirty="0" smtClean="0">
                <a:solidFill>
                  <a:prstClr val="black"/>
                </a:solidFill>
              </a:rPr>
              <a:t>    </a:t>
            </a:r>
            <a:r>
              <a:rPr lang="de-DE" sz="2700" dirty="0" smtClean="0">
                <a:solidFill>
                  <a:schemeClr val="accent1"/>
                </a:solidFill>
              </a:rPr>
              <a:t>MS </a:t>
            </a:r>
            <a:r>
              <a:rPr lang="de-DE" sz="2700" dirty="0">
                <a:solidFill>
                  <a:schemeClr val="accent1"/>
                </a:solidFill>
              </a:rPr>
              <a:t>2</a:t>
            </a:r>
          </a:p>
          <a:p>
            <a:pPr marL="0" lvl="0" indent="0">
              <a:buNone/>
            </a:pPr>
            <a:endParaRPr lang="de-DE" sz="3600" dirty="0" smtClean="0"/>
          </a:p>
          <a:p>
            <a:pPr marL="0" lvl="0" indent="0">
              <a:buNone/>
            </a:pPr>
            <a:r>
              <a:rPr lang="de-DE" sz="3600" dirty="0" smtClean="0"/>
              <a:t>A</a:t>
            </a:r>
            <a:r>
              <a:rPr lang="de-DE" sz="3600" dirty="0" smtClean="0">
                <a:solidFill>
                  <a:prstClr val="black"/>
                </a:solidFill>
              </a:rPr>
              <a:t>-</a:t>
            </a:r>
            <a:r>
              <a:rPr lang="de-DE" dirty="0">
                <a:solidFill>
                  <a:prstClr val="black"/>
                </a:solidFill>
              </a:rPr>
              <a:t>&gt;--</a:t>
            </a:r>
            <a:r>
              <a:rPr lang="de-DE" dirty="0" err="1">
                <a:solidFill>
                  <a:prstClr val="black"/>
                </a:solidFill>
              </a:rPr>
              <a:t>supply</a:t>
            </a:r>
            <a:r>
              <a:rPr lang="de-DE" dirty="0">
                <a:solidFill>
                  <a:prstClr val="black"/>
                </a:solidFill>
              </a:rPr>
              <a:t>-</a:t>
            </a:r>
            <a:r>
              <a:rPr lang="de-DE" dirty="0" smtClean="0">
                <a:solidFill>
                  <a:prstClr val="black"/>
                </a:solidFill>
              </a:rPr>
              <a:t>-&gt;--</a:t>
            </a:r>
            <a:r>
              <a:rPr lang="de-DE" b="1" dirty="0" smtClean="0">
                <a:solidFill>
                  <a:srgbClr val="C00000"/>
                </a:solidFill>
              </a:rPr>
              <a:t>MT</a:t>
            </a:r>
            <a:r>
              <a:rPr lang="de-DE" dirty="0" smtClean="0">
                <a:solidFill>
                  <a:prstClr val="black"/>
                </a:solidFill>
              </a:rPr>
              <a:t>--&gt;--------</a:t>
            </a:r>
            <a:r>
              <a:rPr lang="de-DE" dirty="0">
                <a:solidFill>
                  <a:prstClr val="black"/>
                </a:solidFill>
              </a:rPr>
              <a:t>C-&gt;--------</a:t>
            </a:r>
            <a:r>
              <a:rPr lang="de-DE" dirty="0" smtClean="0">
                <a:solidFill>
                  <a:prstClr val="black"/>
                </a:solidFill>
              </a:rPr>
              <a:t>D</a:t>
            </a:r>
          </a:p>
          <a:p>
            <a:pPr marL="0" lvl="0" indent="0">
              <a:buNone/>
            </a:pPr>
            <a:endParaRPr lang="de-DE" sz="2800" dirty="0" smtClean="0">
              <a:solidFill>
                <a:prstClr val="black"/>
              </a:solidFill>
            </a:endParaRPr>
          </a:p>
          <a:p>
            <a:pPr marL="0" lvl="0" indent="0">
              <a:buNone/>
            </a:pPr>
            <a:r>
              <a:rPr lang="de-DE" sz="2800" dirty="0" err="1" smtClean="0">
                <a:solidFill>
                  <a:prstClr val="black"/>
                </a:solidFill>
              </a:rPr>
              <a:t>Missing</a:t>
            </a:r>
            <a:r>
              <a:rPr lang="de-DE" sz="2800" dirty="0" smtClean="0">
                <a:solidFill>
                  <a:prstClr val="black"/>
                </a:solidFill>
              </a:rPr>
              <a:t> </a:t>
            </a:r>
            <a:r>
              <a:rPr lang="de-DE" sz="2800" dirty="0" err="1" smtClean="0">
                <a:solidFill>
                  <a:prstClr val="black"/>
                </a:solidFill>
              </a:rPr>
              <a:t>trader</a:t>
            </a:r>
            <a:r>
              <a:rPr lang="de-DE" sz="2800" dirty="0" smtClean="0">
                <a:solidFill>
                  <a:prstClr val="black"/>
                </a:solidFill>
              </a:rPr>
              <a:t> (</a:t>
            </a:r>
            <a:r>
              <a:rPr lang="de-DE" sz="2800" b="1" dirty="0" smtClean="0">
                <a:solidFill>
                  <a:srgbClr val="C00000"/>
                </a:solidFill>
              </a:rPr>
              <a:t>MT</a:t>
            </a:r>
            <a:r>
              <a:rPr lang="de-DE" sz="2800" dirty="0" smtClean="0"/>
              <a:t>) </a:t>
            </a:r>
            <a:r>
              <a:rPr lang="de-DE" sz="2800" dirty="0" err="1" smtClean="0"/>
              <a:t>is</a:t>
            </a:r>
            <a:r>
              <a:rPr lang="de-DE" sz="2800" dirty="0" smtClean="0"/>
              <a:t> </a:t>
            </a:r>
            <a:r>
              <a:rPr lang="de-DE" sz="2800" dirty="0" err="1" smtClean="0"/>
              <a:t>the</a:t>
            </a:r>
            <a:r>
              <a:rPr lang="de-DE" sz="2800" dirty="0" smtClean="0"/>
              <a:t> </a:t>
            </a:r>
            <a:r>
              <a:rPr lang="de-DE" sz="2800" dirty="0" err="1" smtClean="0"/>
              <a:t>taxable</a:t>
            </a:r>
            <a:r>
              <a:rPr lang="de-DE" sz="2800" dirty="0" smtClean="0"/>
              <a:t> </a:t>
            </a:r>
            <a:r>
              <a:rPr lang="de-DE" sz="2800" dirty="0" err="1" smtClean="0"/>
              <a:t>person</a:t>
            </a:r>
            <a:r>
              <a:rPr lang="de-DE" sz="2800" dirty="0" smtClean="0"/>
              <a:t> </a:t>
            </a:r>
            <a:r>
              <a:rPr lang="de-DE" sz="2800" dirty="0" err="1" smtClean="0"/>
              <a:t>who</a:t>
            </a:r>
            <a:r>
              <a:rPr lang="de-DE" sz="2800" dirty="0" smtClean="0"/>
              <a:t> </a:t>
            </a:r>
            <a:r>
              <a:rPr lang="de-DE" sz="2800" dirty="0" err="1" smtClean="0"/>
              <a:t>does</a:t>
            </a:r>
            <a:r>
              <a:rPr lang="de-DE" sz="2800" dirty="0" smtClean="0"/>
              <a:t> not </a:t>
            </a:r>
            <a:r>
              <a:rPr lang="de-DE" sz="2800" dirty="0" err="1" smtClean="0"/>
              <a:t>pay</a:t>
            </a:r>
            <a:r>
              <a:rPr lang="de-DE" sz="2800" dirty="0" smtClean="0"/>
              <a:t> </a:t>
            </a:r>
            <a:r>
              <a:rPr lang="de-DE" sz="2800" dirty="0" err="1" smtClean="0"/>
              <a:t>any</a:t>
            </a:r>
            <a:r>
              <a:rPr lang="de-DE" sz="2800" dirty="0" smtClean="0"/>
              <a:t> VAT/GST </a:t>
            </a:r>
            <a:r>
              <a:rPr lang="de-DE" sz="2800" dirty="0" err="1" smtClean="0"/>
              <a:t>with</a:t>
            </a:r>
            <a:r>
              <a:rPr lang="de-DE" sz="2800" dirty="0" smtClean="0"/>
              <a:t> </a:t>
            </a:r>
            <a:r>
              <a:rPr lang="de-DE" sz="2800" dirty="0" err="1" smtClean="0"/>
              <a:t>regard</a:t>
            </a:r>
            <a:r>
              <a:rPr lang="de-DE" sz="2800" dirty="0" smtClean="0"/>
              <a:t> </a:t>
            </a:r>
            <a:r>
              <a:rPr lang="de-DE" sz="2800" dirty="0" err="1" smtClean="0"/>
              <a:t>to</a:t>
            </a:r>
            <a:r>
              <a:rPr lang="de-DE" sz="2800" dirty="0" smtClean="0"/>
              <a:t> </a:t>
            </a:r>
            <a:r>
              <a:rPr lang="de-DE" sz="2800" dirty="0" err="1" smtClean="0"/>
              <a:t>the</a:t>
            </a:r>
            <a:r>
              <a:rPr lang="de-DE" sz="2800" dirty="0" smtClean="0"/>
              <a:t> </a:t>
            </a:r>
            <a:r>
              <a:rPr lang="de-DE" sz="2800" dirty="0" err="1" smtClean="0"/>
              <a:t>transactions</a:t>
            </a:r>
            <a:r>
              <a:rPr lang="de-DE" sz="2800" dirty="0" smtClean="0"/>
              <a:t> </a:t>
            </a:r>
            <a:r>
              <a:rPr lang="de-DE" sz="2800" dirty="0" err="1" smtClean="0"/>
              <a:t>carried</a:t>
            </a:r>
            <a:r>
              <a:rPr lang="de-DE" sz="2800" dirty="0" smtClean="0"/>
              <a:t> out </a:t>
            </a:r>
            <a:r>
              <a:rPr lang="de-DE" sz="2800" dirty="0" err="1" smtClean="0"/>
              <a:t>by</a:t>
            </a:r>
            <a:r>
              <a:rPr lang="de-DE" sz="2800" dirty="0" smtClean="0">
                <a:solidFill>
                  <a:srgbClr val="C00000"/>
                </a:solidFill>
              </a:rPr>
              <a:t> </a:t>
            </a:r>
            <a:r>
              <a:rPr lang="de-DE" sz="2800" b="1" dirty="0" smtClean="0">
                <a:solidFill>
                  <a:srgbClr val="C00000"/>
                </a:solidFill>
              </a:rPr>
              <a:t>MT</a:t>
            </a:r>
            <a:r>
              <a:rPr lang="de-DE" sz="2800" dirty="0" smtClean="0"/>
              <a:t>;  </a:t>
            </a:r>
            <a:r>
              <a:rPr lang="de-DE" sz="2800" b="1" dirty="0" smtClean="0">
                <a:solidFill>
                  <a:srgbClr val="C00000"/>
                </a:solidFill>
              </a:rPr>
              <a:t>MT</a:t>
            </a:r>
            <a:r>
              <a:rPr lang="de-DE" sz="2800" dirty="0" smtClean="0">
                <a:solidFill>
                  <a:srgbClr val="C00000"/>
                </a:solidFill>
              </a:rPr>
              <a:t> </a:t>
            </a:r>
            <a:r>
              <a:rPr lang="de-DE" sz="2800" dirty="0" err="1" smtClean="0"/>
              <a:t>prefers</a:t>
            </a:r>
            <a:r>
              <a:rPr lang="de-DE" sz="2800" dirty="0" smtClean="0"/>
              <a:t> </a:t>
            </a:r>
            <a:r>
              <a:rPr lang="de-DE" sz="2800" dirty="0" err="1" smtClean="0"/>
              <a:t>to</a:t>
            </a:r>
            <a:r>
              <a:rPr lang="de-DE" sz="2800" dirty="0" smtClean="0"/>
              <a:t> „</a:t>
            </a:r>
            <a:r>
              <a:rPr lang="de-DE" sz="2800" dirty="0" err="1" smtClean="0"/>
              <a:t>disappear</a:t>
            </a:r>
            <a:r>
              <a:rPr lang="de-DE" sz="2800" dirty="0" smtClean="0"/>
              <a:t>“ </a:t>
            </a:r>
            <a:r>
              <a:rPr lang="de-DE" sz="2800" dirty="0" err="1" smtClean="0"/>
              <a:t>instead</a:t>
            </a:r>
            <a:r>
              <a:rPr lang="de-DE" sz="2800" dirty="0" smtClean="0"/>
              <a:t>…</a:t>
            </a:r>
            <a:endParaRPr lang="de-DE" sz="2800" b="1" dirty="0">
              <a:solidFill>
                <a:srgbClr val="C00000"/>
              </a:solidFill>
            </a:endParaRPr>
          </a:p>
          <a:p>
            <a:pPr marL="0" lvl="0" indent="0">
              <a:buNone/>
            </a:pPr>
            <a:endParaRPr lang="de-DE" sz="2800" dirty="0">
              <a:solidFill>
                <a:prstClr val="black"/>
              </a:solidFill>
            </a:endParaRPr>
          </a:p>
          <a:p>
            <a:endParaRPr lang="de-DE" u="sng" dirty="0" smtClean="0"/>
          </a:p>
          <a:p>
            <a:pPr marL="0" indent="0">
              <a:buNone/>
            </a:pPr>
            <a:endParaRPr lang="de-DE" u="sng" dirty="0"/>
          </a:p>
        </p:txBody>
      </p:sp>
      <p:sp>
        <p:nvSpPr>
          <p:cNvPr id="4" name="Fußzeilenplatzhalter 3"/>
          <p:cNvSpPr>
            <a:spLocks noGrp="1"/>
          </p:cNvSpPr>
          <p:nvPr>
            <p:ph type="ftr" sz="quarter" idx="11"/>
          </p:nvPr>
        </p:nvSpPr>
        <p:spPr/>
        <p:txBody>
          <a:bodyPr/>
          <a:lstStyle/>
          <a:p>
            <a:pPr lvl="0"/>
            <a:r>
              <a:rPr lang="de-DE" sz="1800" dirty="0">
                <a:solidFill>
                  <a:srgbClr val="4BACC6"/>
                </a:solidFill>
              </a:rPr>
              <a:t>VAT-GST Case Law </a:t>
            </a:r>
            <a:endParaRPr lang="de-DE" dirty="0">
              <a:solidFill>
                <a:prstClr val="black">
                  <a:tint val="75000"/>
                </a:prstClr>
              </a:solidFill>
            </a:endParaRP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6</a:t>
            </a:fld>
            <a:endParaRPr lang="de-DE">
              <a:solidFill>
                <a:prstClr val="black">
                  <a:tint val="75000"/>
                </a:prstClr>
              </a:solidFill>
            </a:endParaRPr>
          </a:p>
        </p:txBody>
      </p:sp>
    </p:spTree>
    <p:extLst>
      <p:ext uri="{BB962C8B-B14F-4D97-AF65-F5344CB8AC3E}">
        <p14:creationId xmlns:p14="http://schemas.microsoft.com/office/powerpoint/2010/main" val="10614648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sz="4000" dirty="0" err="1" smtClean="0">
                <a:solidFill>
                  <a:prstClr val="black"/>
                </a:solidFill>
              </a:rPr>
              <a:t>Introduction</a:t>
            </a:r>
            <a:r>
              <a:rPr lang="de-DE" sz="4000" dirty="0" smtClean="0">
                <a:solidFill>
                  <a:prstClr val="black"/>
                </a:solidFill>
              </a:rPr>
              <a:t>: ECJ-</a:t>
            </a:r>
            <a:r>
              <a:rPr lang="de-DE" sz="4000" dirty="0" err="1" smtClean="0">
                <a:solidFill>
                  <a:prstClr val="black"/>
                </a:solidFill>
              </a:rPr>
              <a:t>Jurisdiction</a:t>
            </a:r>
            <a:r>
              <a:rPr lang="de-DE" sz="4000" dirty="0" smtClean="0">
                <a:solidFill>
                  <a:prstClr val="black"/>
                </a:solidFill>
              </a:rPr>
              <a:t> </a:t>
            </a:r>
            <a:r>
              <a:rPr lang="de-DE" sz="4000" dirty="0" err="1" smtClean="0">
                <a:solidFill>
                  <a:prstClr val="black"/>
                </a:solidFill>
              </a:rPr>
              <a:t>to</a:t>
            </a:r>
            <a:r>
              <a:rPr lang="de-DE" sz="4000" dirty="0" smtClean="0">
                <a:solidFill>
                  <a:prstClr val="black"/>
                </a:solidFill>
              </a:rPr>
              <a:t> </a:t>
            </a:r>
            <a:r>
              <a:rPr lang="de-DE" sz="4000" dirty="0" err="1" smtClean="0">
                <a:solidFill>
                  <a:prstClr val="black"/>
                </a:solidFill>
              </a:rPr>
              <a:t>fight</a:t>
            </a:r>
            <a:r>
              <a:rPr lang="de-DE" sz="4000" dirty="0" smtClean="0">
                <a:solidFill>
                  <a:prstClr val="black"/>
                </a:solidFill>
              </a:rPr>
              <a:t> </a:t>
            </a:r>
            <a:br>
              <a:rPr lang="de-DE" sz="4000" dirty="0" smtClean="0">
                <a:solidFill>
                  <a:prstClr val="black"/>
                </a:solidFill>
              </a:rPr>
            </a:br>
            <a:r>
              <a:rPr lang="de-DE" sz="4000" dirty="0" smtClean="0">
                <a:solidFill>
                  <a:prstClr val="black"/>
                </a:solidFill>
              </a:rPr>
              <a:t>„</a:t>
            </a:r>
            <a:r>
              <a:rPr lang="de-DE" sz="4000" dirty="0" err="1" smtClean="0">
                <a:solidFill>
                  <a:prstClr val="black"/>
                </a:solidFill>
              </a:rPr>
              <a:t>Missing</a:t>
            </a:r>
            <a:r>
              <a:rPr lang="de-DE" sz="4000" dirty="0" smtClean="0">
                <a:solidFill>
                  <a:prstClr val="black"/>
                </a:solidFill>
              </a:rPr>
              <a:t>-trader</a:t>
            </a:r>
            <a:r>
              <a:rPr lang="de-DE" sz="4000" dirty="0">
                <a:solidFill>
                  <a:prstClr val="black"/>
                </a:solidFill>
              </a:rPr>
              <a:t>“ </a:t>
            </a:r>
            <a:r>
              <a:rPr lang="de-DE" sz="4000" dirty="0" err="1" smtClean="0">
                <a:solidFill>
                  <a:prstClr val="black"/>
                </a:solidFill>
              </a:rPr>
              <a:t>fraud</a:t>
            </a:r>
            <a:endParaRPr lang="de-DE" dirty="0"/>
          </a:p>
        </p:txBody>
      </p:sp>
      <p:sp>
        <p:nvSpPr>
          <p:cNvPr id="3" name="Inhaltsplatzhalter 2"/>
          <p:cNvSpPr>
            <a:spLocks noGrp="1"/>
          </p:cNvSpPr>
          <p:nvPr>
            <p:ph idx="1"/>
          </p:nvPr>
        </p:nvSpPr>
        <p:spPr/>
        <p:txBody>
          <a:bodyPr>
            <a:normAutofit lnSpcReduction="10000"/>
          </a:bodyPr>
          <a:lstStyle/>
          <a:p>
            <a:pPr lvl="0">
              <a:buFontTx/>
              <a:buChar char="-"/>
            </a:pPr>
            <a:r>
              <a:rPr lang="de-DE" sz="2500" dirty="0">
                <a:solidFill>
                  <a:prstClr val="black"/>
                </a:solidFill>
              </a:rPr>
              <a:t>…. </a:t>
            </a:r>
            <a:r>
              <a:rPr lang="de-DE" sz="2500" dirty="0" err="1">
                <a:solidFill>
                  <a:prstClr val="black"/>
                </a:solidFill>
              </a:rPr>
              <a:t>it</a:t>
            </a:r>
            <a:r>
              <a:rPr lang="de-DE" sz="2500" dirty="0">
                <a:solidFill>
                  <a:prstClr val="black"/>
                </a:solidFill>
              </a:rPr>
              <a:t> </a:t>
            </a:r>
            <a:r>
              <a:rPr lang="de-DE" sz="2500" dirty="0" err="1">
                <a:solidFill>
                  <a:prstClr val="black"/>
                </a:solidFill>
              </a:rPr>
              <a:t>is</a:t>
            </a:r>
            <a:r>
              <a:rPr lang="de-DE" sz="2500" dirty="0">
                <a:solidFill>
                  <a:prstClr val="black"/>
                </a:solidFill>
              </a:rPr>
              <a:t> </a:t>
            </a:r>
            <a:r>
              <a:rPr lang="de-DE" sz="2500" dirty="0" err="1">
                <a:solidFill>
                  <a:prstClr val="black"/>
                </a:solidFill>
              </a:rPr>
              <a:t>for</a:t>
            </a:r>
            <a:r>
              <a:rPr lang="de-DE" sz="2500" dirty="0">
                <a:solidFill>
                  <a:prstClr val="black"/>
                </a:solidFill>
              </a:rPr>
              <a:t> </a:t>
            </a:r>
            <a:r>
              <a:rPr lang="de-DE" sz="2500" dirty="0" err="1">
                <a:solidFill>
                  <a:prstClr val="black"/>
                </a:solidFill>
              </a:rPr>
              <a:t>the</a:t>
            </a:r>
            <a:r>
              <a:rPr lang="de-DE" sz="2500" dirty="0">
                <a:solidFill>
                  <a:prstClr val="black"/>
                </a:solidFill>
              </a:rPr>
              <a:t> national </a:t>
            </a:r>
            <a:r>
              <a:rPr lang="de-DE" sz="2500" dirty="0" err="1">
                <a:solidFill>
                  <a:prstClr val="black"/>
                </a:solidFill>
              </a:rPr>
              <a:t>authorities</a:t>
            </a:r>
            <a:r>
              <a:rPr lang="de-DE" sz="2500" dirty="0">
                <a:solidFill>
                  <a:prstClr val="black"/>
                </a:solidFill>
              </a:rPr>
              <a:t> </a:t>
            </a:r>
            <a:r>
              <a:rPr lang="de-DE" sz="2500" dirty="0" err="1">
                <a:solidFill>
                  <a:prstClr val="black"/>
                </a:solidFill>
              </a:rPr>
              <a:t>and</a:t>
            </a:r>
            <a:r>
              <a:rPr lang="de-DE" sz="2500" dirty="0">
                <a:solidFill>
                  <a:prstClr val="black"/>
                </a:solidFill>
              </a:rPr>
              <a:t> </a:t>
            </a:r>
            <a:r>
              <a:rPr lang="de-DE" sz="2500" dirty="0" err="1">
                <a:solidFill>
                  <a:prstClr val="black"/>
                </a:solidFill>
              </a:rPr>
              <a:t>courts</a:t>
            </a:r>
            <a:r>
              <a:rPr lang="de-DE" sz="2500" dirty="0">
                <a:solidFill>
                  <a:prstClr val="black"/>
                </a:solidFill>
              </a:rPr>
              <a:t> </a:t>
            </a:r>
            <a:r>
              <a:rPr lang="de-DE" sz="2500" dirty="0" err="1">
                <a:solidFill>
                  <a:prstClr val="black"/>
                </a:solidFill>
              </a:rPr>
              <a:t>to</a:t>
            </a:r>
            <a:r>
              <a:rPr lang="de-DE" sz="2500" dirty="0">
                <a:solidFill>
                  <a:prstClr val="black"/>
                </a:solidFill>
              </a:rPr>
              <a:t> </a:t>
            </a:r>
            <a:r>
              <a:rPr lang="de-DE" sz="2500" dirty="0" err="1">
                <a:solidFill>
                  <a:prstClr val="black"/>
                </a:solidFill>
              </a:rPr>
              <a:t>refuse</a:t>
            </a:r>
            <a:r>
              <a:rPr lang="de-DE" sz="2500" dirty="0">
                <a:solidFill>
                  <a:prstClr val="black"/>
                </a:solidFill>
              </a:rPr>
              <a:t> a </a:t>
            </a:r>
            <a:r>
              <a:rPr lang="de-DE" sz="2500" dirty="0" err="1">
                <a:solidFill>
                  <a:prstClr val="black"/>
                </a:solidFill>
              </a:rPr>
              <a:t>taxable</a:t>
            </a:r>
            <a:r>
              <a:rPr lang="de-DE" sz="2500" dirty="0">
                <a:solidFill>
                  <a:prstClr val="black"/>
                </a:solidFill>
              </a:rPr>
              <a:t> </a:t>
            </a:r>
            <a:r>
              <a:rPr lang="de-DE" sz="2500" dirty="0" err="1">
                <a:solidFill>
                  <a:prstClr val="black"/>
                </a:solidFill>
              </a:rPr>
              <a:t>person</a:t>
            </a:r>
            <a:r>
              <a:rPr lang="de-DE" sz="2500" dirty="0">
                <a:solidFill>
                  <a:prstClr val="black"/>
                </a:solidFill>
              </a:rPr>
              <a:t>, in </a:t>
            </a:r>
            <a:r>
              <a:rPr lang="de-DE" sz="2500" dirty="0" err="1">
                <a:solidFill>
                  <a:prstClr val="black"/>
                </a:solidFill>
              </a:rPr>
              <a:t>the</a:t>
            </a:r>
            <a:r>
              <a:rPr lang="de-DE" sz="2500" dirty="0">
                <a:solidFill>
                  <a:prstClr val="black"/>
                </a:solidFill>
              </a:rPr>
              <a:t> </a:t>
            </a:r>
            <a:r>
              <a:rPr lang="de-DE" sz="2500" dirty="0" err="1">
                <a:solidFill>
                  <a:prstClr val="black"/>
                </a:solidFill>
              </a:rPr>
              <a:t>context</a:t>
            </a:r>
            <a:r>
              <a:rPr lang="de-DE" sz="2500" dirty="0">
                <a:solidFill>
                  <a:prstClr val="black"/>
                </a:solidFill>
              </a:rPr>
              <a:t> of an </a:t>
            </a:r>
            <a:r>
              <a:rPr lang="de-DE" sz="2500" dirty="0" err="1">
                <a:solidFill>
                  <a:prstClr val="black"/>
                </a:solidFill>
              </a:rPr>
              <a:t>intra</a:t>
            </a:r>
            <a:r>
              <a:rPr lang="de-DE" sz="2500" dirty="0">
                <a:solidFill>
                  <a:prstClr val="black"/>
                </a:solidFill>
              </a:rPr>
              <a:t> Community </a:t>
            </a:r>
            <a:r>
              <a:rPr lang="de-DE" sz="2500" dirty="0" err="1">
                <a:solidFill>
                  <a:prstClr val="black"/>
                </a:solidFill>
              </a:rPr>
              <a:t>supply</a:t>
            </a:r>
            <a:r>
              <a:rPr lang="de-DE" sz="2500" dirty="0">
                <a:solidFill>
                  <a:prstClr val="black"/>
                </a:solidFill>
              </a:rPr>
              <a:t>, </a:t>
            </a:r>
            <a:r>
              <a:rPr lang="de-DE" sz="2500" dirty="0" err="1">
                <a:solidFill>
                  <a:prstClr val="black"/>
                </a:solidFill>
              </a:rPr>
              <a:t>the</a:t>
            </a:r>
            <a:r>
              <a:rPr lang="de-DE" sz="2500" dirty="0">
                <a:solidFill>
                  <a:prstClr val="black"/>
                </a:solidFill>
              </a:rPr>
              <a:t> </a:t>
            </a:r>
            <a:r>
              <a:rPr lang="de-DE" sz="2500" dirty="0" err="1">
                <a:solidFill>
                  <a:prstClr val="black"/>
                </a:solidFill>
              </a:rPr>
              <a:t>benefit</a:t>
            </a:r>
            <a:r>
              <a:rPr lang="de-DE" sz="2500" dirty="0">
                <a:solidFill>
                  <a:prstClr val="black"/>
                </a:solidFill>
              </a:rPr>
              <a:t> of </a:t>
            </a:r>
            <a:r>
              <a:rPr lang="de-DE" sz="2500" dirty="0" err="1">
                <a:solidFill>
                  <a:prstClr val="black"/>
                </a:solidFill>
              </a:rPr>
              <a:t>the</a:t>
            </a:r>
            <a:r>
              <a:rPr lang="de-DE" sz="2500" dirty="0">
                <a:solidFill>
                  <a:prstClr val="black"/>
                </a:solidFill>
              </a:rPr>
              <a:t> </a:t>
            </a:r>
            <a:r>
              <a:rPr lang="de-DE" sz="2500" dirty="0" err="1">
                <a:solidFill>
                  <a:prstClr val="black"/>
                </a:solidFill>
              </a:rPr>
              <a:t>rights</a:t>
            </a:r>
            <a:r>
              <a:rPr lang="de-DE" sz="2500" dirty="0">
                <a:solidFill>
                  <a:prstClr val="black"/>
                </a:solidFill>
              </a:rPr>
              <a:t> </a:t>
            </a:r>
            <a:r>
              <a:rPr lang="de-DE" sz="2500" dirty="0" err="1">
                <a:solidFill>
                  <a:prstClr val="black"/>
                </a:solidFill>
              </a:rPr>
              <a:t>to</a:t>
            </a:r>
            <a:r>
              <a:rPr lang="de-DE" sz="2500" dirty="0">
                <a:solidFill>
                  <a:prstClr val="black"/>
                </a:solidFill>
              </a:rPr>
              <a:t> </a:t>
            </a:r>
            <a:r>
              <a:rPr lang="de-DE" sz="2500" dirty="0" err="1">
                <a:solidFill>
                  <a:prstClr val="black"/>
                </a:solidFill>
              </a:rPr>
              <a:t>deduction</a:t>
            </a:r>
            <a:r>
              <a:rPr lang="de-DE" sz="2500" dirty="0">
                <a:solidFill>
                  <a:prstClr val="black"/>
                </a:solidFill>
              </a:rPr>
              <a:t> of, </a:t>
            </a:r>
            <a:r>
              <a:rPr lang="de-DE" sz="2500" dirty="0" err="1">
                <a:solidFill>
                  <a:prstClr val="black"/>
                </a:solidFill>
              </a:rPr>
              <a:t>exemption</a:t>
            </a:r>
            <a:r>
              <a:rPr lang="de-DE" sz="2500" dirty="0">
                <a:solidFill>
                  <a:prstClr val="black"/>
                </a:solidFill>
              </a:rPr>
              <a:t> </a:t>
            </a:r>
            <a:r>
              <a:rPr lang="de-DE" sz="2500" dirty="0" err="1">
                <a:solidFill>
                  <a:prstClr val="black"/>
                </a:solidFill>
              </a:rPr>
              <a:t>from</a:t>
            </a:r>
            <a:r>
              <a:rPr lang="de-DE" sz="2500" dirty="0">
                <a:solidFill>
                  <a:prstClr val="black"/>
                </a:solidFill>
              </a:rPr>
              <a:t> </a:t>
            </a:r>
            <a:r>
              <a:rPr lang="de-DE" sz="2500" dirty="0" err="1">
                <a:solidFill>
                  <a:prstClr val="black"/>
                </a:solidFill>
              </a:rPr>
              <a:t>or</a:t>
            </a:r>
            <a:r>
              <a:rPr lang="de-DE" sz="2500" dirty="0">
                <a:solidFill>
                  <a:prstClr val="black"/>
                </a:solidFill>
              </a:rPr>
              <a:t> </a:t>
            </a:r>
            <a:r>
              <a:rPr lang="de-DE" sz="2500" dirty="0" err="1">
                <a:solidFill>
                  <a:prstClr val="black"/>
                </a:solidFill>
              </a:rPr>
              <a:t>refund</a:t>
            </a:r>
            <a:r>
              <a:rPr lang="de-DE" sz="2500" dirty="0">
                <a:solidFill>
                  <a:prstClr val="black"/>
                </a:solidFill>
              </a:rPr>
              <a:t> of VAT, </a:t>
            </a:r>
            <a:r>
              <a:rPr lang="de-DE" sz="2500" dirty="0" err="1">
                <a:solidFill>
                  <a:prstClr val="black"/>
                </a:solidFill>
              </a:rPr>
              <a:t>even</a:t>
            </a:r>
            <a:r>
              <a:rPr lang="de-DE" sz="2500" dirty="0">
                <a:solidFill>
                  <a:prstClr val="black"/>
                </a:solidFill>
              </a:rPr>
              <a:t> in </a:t>
            </a:r>
            <a:r>
              <a:rPr lang="de-DE" sz="2500" dirty="0" err="1">
                <a:solidFill>
                  <a:prstClr val="black"/>
                </a:solidFill>
              </a:rPr>
              <a:t>the</a:t>
            </a:r>
            <a:r>
              <a:rPr lang="de-DE" sz="2500" dirty="0">
                <a:solidFill>
                  <a:prstClr val="black"/>
                </a:solidFill>
              </a:rPr>
              <a:t> </a:t>
            </a:r>
            <a:r>
              <a:rPr lang="de-DE" sz="2500" dirty="0" err="1">
                <a:solidFill>
                  <a:prstClr val="black"/>
                </a:solidFill>
              </a:rPr>
              <a:t>absence</a:t>
            </a:r>
            <a:r>
              <a:rPr lang="de-DE" sz="2500" dirty="0">
                <a:solidFill>
                  <a:prstClr val="black"/>
                </a:solidFill>
              </a:rPr>
              <a:t> of </a:t>
            </a:r>
            <a:r>
              <a:rPr lang="de-DE" sz="2500" dirty="0" err="1">
                <a:solidFill>
                  <a:prstClr val="black"/>
                </a:solidFill>
              </a:rPr>
              <a:t>provisions</a:t>
            </a:r>
            <a:r>
              <a:rPr lang="de-DE" sz="2500" dirty="0">
                <a:solidFill>
                  <a:prstClr val="black"/>
                </a:solidFill>
              </a:rPr>
              <a:t> of national </a:t>
            </a:r>
            <a:r>
              <a:rPr lang="de-DE" sz="2500" dirty="0" err="1">
                <a:solidFill>
                  <a:prstClr val="black"/>
                </a:solidFill>
              </a:rPr>
              <a:t>law</a:t>
            </a:r>
            <a:r>
              <a:rPr lang="de-DE" sz="2500" dirty="0">
                <a:solidFill>
                  <a:prstClr val="black"/>
                </a:solidFill>
              </a:rPr>
              <a:t> </a:t>
            </a:r>
            <a:r>
              <a:rPr lang="de-DE" sz="2500" dirty="0" err="1">
                <a:solidFill>
                  <a:prstClr val="black"/>
                </a:solidFill>
              </a:rPr>
              <a:t>providing</a:t>
            </a:r>
            <a:r>
              <a:rPr lang="de-DE" sz="2500" dirty="0">
                <a:solidFill>
                  <a:prstClr val="black"/>
                </a:solidFill>
              </a:rPr>
              <a:t> </a:t>
            </a:r>
            <a:r>
              <a:rPr lang="de-DE" sz="2500" dirty="0" err="1">
                <a:solidFill>
                  <a:prstClr val="black"/>
                </a:solidFill>
              </a:rPr>
              <a:t>for</a:t>
            </a:r>
            <a:r>
              <a:rPr lang="de-DE" sz="2500" dirty="0">
                <a:solidFill>
                  <a:prstClr val="black"/>
                </a:solidFill>
              </a:rPr>
              <a:t> such </a:t>
            </a:r>
            <a:r>
              <a:rPr lang="de-DE" sz="2500" dirty="0" err="1">
                <a:solidFill>
                  <a:prstClr val="black"/>
                </a:solidFill>
              </a:rPr>
              <a:t>refusal</a:t>
            </a:r>
            <a:r>
              <a:rPr lang="de-DE" sz="2500" dirty="0">
                <a:solidFill>
                  <a:prstClr val="black"/>
                </a:solidFill>
              </a:rPr>
              <a:t> </a:t>
            </a:r>
            <a:r>
              <a:rPr lang="de-DE" sz="2500" dirty="0" err="1">
                <a:solidFill>
                  <a:prstClr val="black"/>
                </a:solidFill>
              </a:rPr>
              <a:t>it</a:t>
            </a:r>
            <a:r>
              <a:rPr lang="de-DE" sz="2500" dirty="0">
                <a:solidFill>
                  <a:prstClr val="black"/>
                </a:solidFill>
              </a:rPr>
              <a:t> </a:t>
            </a:r>
            <a:r>
              <a:rPr lang="de-DE" sz="2500" dirty="0" err="1">
                <a:solidFill>
                  <a:prstClr val="black"/>
                </a:solidFill>
              </a:rPr>
              <a:t>it</a:t>
            </a:r>
            <a:r>
              <a:rPr lang="de-DE" sz="2500" dirty="0">
                <a:solidFill>
                  <a:prstClr val="black"/>
                </a:solidFill>
              </a:rPr>
              <a:t> </a:t>
            </a:r>
            <a:r>
              <a:rPr lang="de-DE" sz="2500" dirty="0" err="1">
                <a:solidFill>
                  <a:prstClr val="black"/>
                </a:solidFill>
              </a:rPr>
              <a:t>is</a:t>
            </a:r>
            <a:r>
              <a:rPr lang="de-DE" sz="2500" dirty="0">
                <a:solidFill>
                  <a:prstClr val="black"/>
                </a:solidFill>
              </a:rPr>
              <a:t> </a:t>
            </a:r>
            <a:r>
              <a:rPr lang="de-DE" sz="2500" dirty="0" err="1">
                <a:solidFill>
                  <a:prstClr val="black"/>
                </a:solidFill>
              </a:rPr>
              <a:t>established</a:t>
            </a:r>
            <a:r>
              <a:rPr lang="de-DE" sz="2500" dirty="0">
                <a:solidFill>
                  <a:prstClr val="black"/>
                </a:solidFill>
              </a:rPr>
              <a:t>, in </a:t>
            </a:r>
            <a:r>
              <a:rPr lang="de-DE" sz="2500" dirty="0" err="1">
                <a:solidFill>
                  <a:prstClr val="black"/>
                </a:solidFill>
              </a:rPr>
              <a:t>the</a:t>
            </a:r>
            <a:r>
              <a:rPr lang="de-DE" sz="2500" dirty="0">
                <a:solidFill>
                  <a:prstClr val="black"/>
                </a:solidFill>
              </a:rPr>
              <a:t> light of </a:t>
            </a:r>
            <a:r>
              <a:rPr lang="de-DE" sz="2500" dirty="0" err="1">
                <a:solidFill>
                  <a:prstClr val="black"/>
                </a:solidFill>
              </a:rPr>
              <a:t>the</a:t>
            </a:r>
            <a:r>
              <a:rPr lang="de-DE" sz="2500" dirty="0">
                <a:solidFill>
                  <a:prstClr val="black"/>
                </a:solidFill>
              </a:rPr>
              <a:t> </a:t>
            </a:r>
            <a:r>
              <a:rPr lang="de-DE" sz="2500" dirty="0" err="1">
                <a:solidFill>
                  <a:prstClr val="black"/>
                </a:solidFill>
              </a:rPr>
              <a:t>objective</a:t>
            </a:r>
            <a:r>
              <a:rPr lang="de-DE" sz="2500" dirty="0">
                <a:solidFill>
                  <a:prstClr val="black"/>
                </a:solidFill>
              </a:rPr>
              <a:t> </a:t>
            </a:r>
            <a:r>
              <a:rPr lang="de-DE" sz="2500" dirty="0" err="1">
                <a:solidFill>
                  <a:prstClr val="black"/>
                </a:solidFill>
              </a:rPr>
              <a:t>factors</a:t>
            </a:r>
            <a:r>
              <a:rPr lang="de-DE" sz="2500" dirty="0">
                <a:solidFill>
                  <a:prstClr val="black"/>
                </a:solidFill>
              </a:rPr>
              <a:t>, </a:t>
            </a:r>
            <a:r>
              <a:rPr lang="de-DE" sz="2500" dirty="0" err="1">
                <a:solidFill>
                  <a:prstClr val="black"/>
                </a:solidFill>
              </a:rPr>
              <a:t>that</a:t>
            </a:r>
            <a:r>
              <a:rPr lang="de-DE" sz="2500" dirty="0">
                <a:solidFill>
                  <a:prstClr val="black"/>
                </a:solidFill>
              </a:rPr>
              <a:t> </a:t>
            </a:r>
            <a:r>
              <a:rPr lang="de-DE" sz="2500" dirty="0" err="1">
                <a:solidFill>
                  <a:prstClr val="black"/>
                </a:solidFill>
              </a:rPr>
              <a:t>that</a:t>
            </a:r>
            <a:r>
              <a:rPr lang="de-DE" sz="2500" dirty="0">
                <a:solidFill>
                  <a:prstClr val="black"/>
                </a:solidFill>
              </a:rPr>
              <a:t> </a:t>
            </a:r>
            <a:r>
              <a:rPr lang="de-DE" sz="2500" dirty="0" err="1">
                <a:solidFill>
                  <a:prstClr val="black"/>
                </a:solidFill>
              </a:rPr>
              <a:t>taxable</a:t>
            </a:r>
            <a:r>
              <a:rPr lang="de-DE" sz="2500" dirty="0">
                <a:solidFill>
                  <a:prstClr val="black"/>
                </a:solidFill>
              </a:rPr>
              <a:t> </a:t>
            </a:r>
            <a:r>
              <a:rPr lang="de-DE" sz="2500" dirty="0" err="1">
                <a:solidFill>
                  <a:prstClr val="black"/>
                </a:solidFill>
              </a:rPr>
              <a:t>person</a:t>
            </a:r>
            <a:r>
              <a:rPr lang="de-DE" sz="2500" dirty="0">
                <a:solidFill>
                  <a:prstClr val="black"/>
                </a:solidFill>
              </a:rPr>
              <a:t> </a:t>
            </a:r>
            <a:r>
              <a:rPr lang="de-DE" sz="2500" dirty="0" err="1">
                <a:solidFill>
                  <a:prstClr val="black"/>
                </a:solidFill>
              </a:rPr>
              <a:t>knew</a:t>
            </a:r>
            <a:r>
              <a:rPr lang="de-DE" sz="2500" dirty="0">
                <a:solidFill>
                  <a:prstClr val="black"/>
                </a:solidFill>
              </a:rPr>
              <a:t>, </a:t>
            </a:r>
            <a:r>
              <a:rPr lang="de-DE" sz="2500" dirty="0" err="1">
                <a:solidFill>
                  <a:prstClr val="black"/>
                </a:solidFill>
              </a:rPr>
              <a:t>or</a:t>
            </a:r>
            <a:r>
              <a:rPr lang="de-DE" sz="2500" dirty="0">
                <a:solidFill>
                  <a:prstClr val="black"/>
                </a:solidFill>
              </a:rPr>
              <a:t> </a:t>
            </a:r>
            <a:r>
              <a:rPr lang="de-DE" sz="2500" dirty="0" err="1">
                <a:solidFill>
                  <a:prstClr val="black"/>
                </a:solidFill>
              </a:rPr>
              <a:t>should</a:t>
            </a:r>
            <a:r>
              <a:rPr lang="de-DE" sz="2500" dirty="0">
                <a:solidFill>
                  <a:prstClr val="black"/>
                </a:solidFill>
              </a:rPr>
              <a:t> </a:t>
            </a:r>
            <a:r>
              <a:rPr lang="de-DE" sz="2500" dirty="0" err="1">
                <a:solidFill>
                  <a:prstClr val="black"/>
                </a:solidFill>
              </a:rPr>
              <a:t>have</a:t>
            </a:r>
            <a:r>
              <a:rPr lang="de-DE" sz="2500" dirty="0">
                <a:solidFill>
                  <a:prstClr val="black"/>
                </a:solidFill>
              </a:rPr>
              <a:t> </a:t>
            </a:r>
            <a:r>
              <a:rPr lang="de-DE" sz="2500" dirty="0" err="1">
                <a:solidFill>
                  <a:prstClr val="black"/>
                </a:solidFill>
              </a:rPr>
              <a:t>known</a:t>
            </a:r>
            <a:r>
              <a:rPr lang="de-DE" sz="2500" dirty="0">
                <a:solidFill>
                  <a:prstClr val="black"/>
                </a:solidFill>
              </a:rPr>
              <a:t>, </a:t>
            </a:r>
            <a:r>
              <a:rPr lang="de-DE" sz="2500" dirty="0" err="1">
                <a:solidFill>
                  <a:prstClr val="black"/>
                </a:solidFill>
              </a:rPr>
              <a:t>that</a:t>
            </a:r>
            <a:r>
              <a:rPr lang="de-DE" sz="2500" dirty="0">
                <a:solidFill>
                  <a:prstClr val="black"/>
                </a:solidFill>
              </a:rPr>
              <a:t>, </a:t>
            </a:r>
            <a:r>
              <a:rPr lang="de-DE" sz="2500" dirty="0" err="1">
                <a:solidFill>
                  <a:prstClr val="black"/>
                </a:solidFill>
              </a:rPr>
              <a:t>by</a:t>
            </a:r>
            <a:r>
              <a:rPr lang="de-DE" sz="2500" dirty="0">
                <a:solidFill>
                  <a:prstClr val="black"/>
                </a:solidFill>
              </a:rPr>
              <a:t> </a:t>
            </a:r>
            <a:r>
              <a:rPr lang="de-DE" sz="2500" dirty="0" err="1">
                <a:solidFill>
                  <a:prstClr val="black"/>
                </a:solidFill>
              </a:rPr>
              <a:t>the</a:t>
            </a:r>
            <a:r>
              <a:rPr lang="de-DE" sz="2500" dirty="0">
                <a:solidFill>
                  <a:prstClr val="black"/>
                </a:solidFill>
              </a:rPr>
              <a:t> </a:t>
            </a:r>
            <a:r>
              <a:rPr lang="de-DE" sz="2500" dirty="0" err="1">
                <a:solidFill>
                  <a:prstClr val="black"/>
                </a:solidFill>
              </a:rPr>
              <a:t>transaction</a:t>
            </a:r>
            <a:r>
              <a:rPr lang="de-DE" sz="2500" dirty="0">
                <a:solidFill>
                  <a:prstClr val="black"/>
                </a:solidFill>
              </a:rPr>
              <a:t> </a:t>
            </a:r>
            <a:r>
              <a:rPr lang="de-DE" sz="2500" dirty="0" err="1">
                <a:solidFill>
                  <a:prstClr val="black"/>
                </a:solidFill>
              </a:rPr>
              <a:t>relied</a:t>
            </a:r>
            <a:r>
              <a:rPr lang="de-DE" sz="2500" dirty="0">
                <a:solidFill>
                  <a:prstClr val="black"/>
                </a:solidFill>
              </a:rPr>
              <a:t> on </a:t>
            </a:r>
            <a:r>
              <a:rPr lang="de-DE" sz="2500" dirty="0" err="1">
                <a:solidFill>
                  <a:prstClr val="black"/>
                </a:solidFill>
              </a:rPr>
              <a:t>as</a:t>
            </a:r>
            <a:r>
              <a:rPr lang="de-DE" sz="2500" dirty="0">
                <a:solidFill>
                  <a:prstClr val="black"/>
                </a:solidFill>
              </a:rPr>
              <a:t> a </a:t>
            </a:r>
            <a:r>
              <a:rPr lang="de-DE" sz="2500" dirty="0" err="1">
                <a:solidFill>
                  <a:prstClr val="black"/>
                </a:solidFill>
              </a:rPr>
              <a:t>basis</a:t>
            </a:r>
            <a:r>
              <a:rPr lang="de-DE" sz="2500" dirty="0">
                <a:solidFill>
                  <a:prstClr val="black"/>
                </a:solidFill>
              </a:rPr>
              <a:t> </a:t>
            </a:r>
            <a:r>
              <a:rPr lang="de-DE" sz="2500" dirty="0" err="1">
                <a:solidFill>
                  <a:prstClr val="black"/>
                </a:solidFill>
              </a:rPr>
              <a:t>for</a:t>
            </a:r>
            <a:r>
              <a:rPr lang="de-DE" sz="2500" dirty="0">
                <a:solidFill>
                  <a:prstClr val="black"/>
                </a:solidFill>
              </a:rPr>
              <a:t> </a:t>
            </a:r>
            <a:r>
              <a:rPr lang="de-DE" sz="2500" dirty="0" err="1">
                <a:solidFill>
                  <a:prstClr val="black"/>
                </a:solidFill>
              </a:rPr>
              <a:t>the</a:t>
            </a:r>
            <a:r>
              <a:rPr lang="de-DE" sz="2500" dirty="0">
                <a:solidFill>
                  <a:prstClr val="black"/>
                </a:solidFill>
              </a:rPr>
              <a:t> </a:t>
            </a:r>
            <a:r>
              <a:rPr lang="de-DE" sz="2500" dirty="0" err="1">
                <a:solidFill>
                  <a:prstClr val="black"/>
                </a:solidFill>
              </a:rPr>
              <a:t>right</a:t>
            </a:r>
            <a:r>
              <a:rPr lang="de-DE" sz="2500" dirty="0">
                <a:solidFill>
                  <a:prstClr val="black"/>
                </a:solidFill>
              </a:rPr>
              <a:t> </a:t>
            </a:r>
            <a:r>
              <a:rPr lang="de-DE" sz="2500" dirty="0" err="1">
                <a:solidFill>
                  <a:prstClr val="black"/>
                </a:solidFill>
              </a:rPr>
              <a:t>concerned</a:t>
            </a:r>
            <a:r>
              <a:rPr lang="de-DE" sz="2500" dirty="0">
                <a:solidFill>
                  <a:prstClr val="black"/>
                </a:solidFill>
              </a:rPr>
              <a:t>, </a:t>
            </a:r>
            <a:r>
              <a:rPr lang="de-DE" sz="2500" dirty="0" err="1">
                <a:solidFill>
                  <a:prstClr val="black"/>
                </a:solidFill>
              </a:rPr>
              <a:t>it</a:t>
            </a:r>
            <a:r>
              <a:rPr lang="de-DE" sz="2500" dirty="0">
                <a:solidFill>
                  <a:prstClr val="black"/>
                </a:solidFill>
              </a:rPr>
              <a:t> was </a:t>
            </a:r>
            <a:r>
              <a:rPr lang="de-DE" sz="2500" dirty="0" err="1">
                <a:solidFill>
                  <a:prstClr val="black"/>
                </a:solidFill>
              </a:rPr>
              <a:t>participating</a:t>
            </a:r>
            <a:r>
              <a:rPr lang="de-DE" sz="2500" dirty="0">
                <a:solidFill>
                  <a:prstClr val="black"/>
                </a:solidFill>
              </a:rPr>
              <a:t> in </a:t>
            </a:r>
            <a:r>
              <a:rPr lang="de-DE" sz="2500" dirty="0" err="1">
                <a:solidFill>
                  <a:prstClr val="black"/>
                </a:solidFill>
              </a:rPr>
              <a:t>evasion</a:t>
            </a:r>
            <a:r>
              <a:rPr lang="de-DE" sz="2500" dirty="0">
                <a:solidFill>
                  <a:prstClr val="black"/>
                </a:solidFill>
              </a:rPr>
              <a:t> of VAT </a:t>
            </a:r>
            <a:r>
              <a:rPr lang="de-DE" sz="2500" dirty="0" err="1">
                <a:solidFill>
                  <a:prstClr val="black"/>
                </a:solidFill>
              </a:rPr>
              <a:t>committed</a:t>
            </a:r>
            <a:r>
              <a:rPr lang="de-DE" sz="2500" dirty="0">
                <a:solidFill>
                  <a:prstClr val="black"/>
                </a:solidFill>
              </a:rPr>
              <a:t> in </a:t>
            </a:r>
            <a:r>
              <a:rPr lang="de-DE" sz="2500" dirty="0" err="1">
                <a:solidFill>
                  <a:prstClr val="black"/>
                </a:solidFill>
              </a:rPr>
              <a:t>the</a:t>
            </a:r>
            <a:r>
              <a:rPr lang="de-DE" sz="2500" dirty="0">
                <a:solidFill>
                  <a:prstClr val="black"/>
                </a:solidFill>
              </a:rPr>
              <a:t> </a:t>
            </a:r>
            <a:r>
              <a:rPr lang="de-DE" sz="2500" dirty="0" err="1">
                <a:solidFill>
                  <a:prstClr val="black"/>
                </a:solidFill>
              </a:rPr>
              <a:t>context</a:t>
            </a:r>
            <a:r>
              <a:rPr lang="de-DE" sz="2500" dirty="0">
                <a:solidFill>
                  <a:prstClr val="black"/>
                </a:solidFill>
              </a:rPr>
              <a:t> of a </a:t>
            </a:r>
            <a:r>
              <a:rPr lang="de-DE" sz="2500" dirty="0" err="1">
                <a:solidFill>
                  <a:prstClr val="black"/>
                </a:solidFill>
              </a:rPr>
              <a:t>chain</a:t>
            </a:r>
            <a:r>
              <a:rPr lang="de-DE" sz="2500" dirty="0">
                <a:solidFill>
                  <a:prstClr val="black"/>
                </a:solidFill>
              </a:rPr>
              <a:t> of </a:t>
            </a:r>
            <a:r>
              <a:rPr lang="de-DE" sz="2500" dirty="0" err="1">
                <a:solidFill>
                  <a:prstClr val="black"/>
                </a:solidFill>
              </a:rPr>
              <a:t>supplies</a:t>
            </a:r>
            <a:endParaRPr lang="de-DE" sz="2500" dirty="0">
              <a:solidFill>
                <a:prstClr val="black"/>
              </a:solidFill>
            </a:endParaRPr>
          </a:p>
          <a:p>
            <a:pPr lvl="0">
              <a:buFontTx/>
              <a:buChar char="-"/>
            </a:pPr>
            <a:r>
              <a:rPr lang="de-DE" sz="2500" dirty="0" smtClean="0">
                <a:solidFill>
                  <a:prstClr val="black"/>
                </a:solidFill>
              </a:rPr>
              <a:t>ECJ 18 </a:t>
            </a:r>
            <a:r>
              <a:rPr lang="de-DE" sz="2500" dirty="0" err="1" smtClean="0">
                <a:solidFill>
                  <a:prstClr val="black"/>
                </a:solidFill>
              </a:rPr>
              <a:t>December</a:t>
            </a:r>
            <a:r>
              <a:rPr lang="de-DE" sz="2500" dirty="0" smtClean="0">
                <a:solidFill>
                  <a:prstClr val="black"/>
                </a:solidFill>
              </a:rPr>
              <a:t> 2015 - C-131/13</a:t>
            </a:r>
            <a:r>
              <a:rPr lang="de-DE" sz="2500" dirty="0">
                <a:solidFill>
                  <a:prstClr val="black"/>
                </a:solidFill>
              </a:rPr>
              <a:t>, C-163/13 </a:t>
            </a:r>
            <a:r>
              <a:rPr lang="de-DE" sz="2500" i="1" dirty="0" err="1">
                <a:solidFill>
                  <a:prstClr val="black"/>
                </a:solidFill>
              </a:rPr>
              <a:t>Schoenimport</a:t>
            </a:r>
            <a:r>
              <a:rPr lang="de-DE" sz="2500" i="1" dirty="0">
                <a:solidFill>
                  <a:prstClr val="black"/>
                </a:solidFill>
              </a:rPr>
              <a:t> </a:t>
            </a:r>
            <a:r>
              <a:rPr lang="de-DE" sz="2500" i="1" dirty="0" err="1">
                <a:solidFill>
                  <a:prstClr val="black"/>
                </a:solidFill>
              </a:rPr>
              <a:t>Italmoda</a:t>
            </a:r>
            <a:r>
              <a:rPr lang="de-DE" sz="2500" i="1" dirty="0">
                <a:solidFill>
                  <a:prstClr val="black"/>
                </a:solidFill>
              </a:rPr>
              <a:t> </a:t>
            </a:r>
            <a:r>
              <a:rPr lang="de-DE" sz="2500" i="1" dirty="0" smtClean="0">
                <a:solidFill>
                  <a:prstClr val="black"/>
                </a:solidFill>
              </a:rPr>
              <a:t>; </a:t>
            </a:r>
            <a:r>
              <a:rPr lang="de-DE" sz="2500" dirty="0" smtClean="0">
                <a:solidFill>
                  <a:prstClr val="black"/>
                </a:solidFill>
              </a:rPr>
              <a:t>ECJ 28 </a:t>
            </a:r>
            <a:r>
              <a:rPr lang="de-DE" sz="2500" dirty="0" err="1" smtClean="0">
                <a:solidFill>
                  <a:prstClr val="black"/>
                </a:solidFill>
              </a:rPr>
              <a:t>July</a:t>
            </a:r>
            <a:r>
              <a:rPr lang="de-DE" sz="2500" dirty="0" smtClean="0">
                <a:solidFill>
                  <a:prstClr val="black"/>
                </a:solidFill>
              </a:rPr>
              <a:t> 2016 – C-332/15 </a:t>
            </a:r>
            <a:r>
              <a:rPr lang="de-DE" sz="2500" i="1" dirty="0" err="1" smtClean="0">
                <a:solidFill>
                  <a:prstClr val="black"/>
                </a:solidFill>
              </a:rPr>
              <a:t>Astone</a:t>
            </a:r>
            <a:endParaRPr lang="de-DE" sz="2500" dirty="0">
              <a:solidFill>
                <a:prstClr val="black"/>
              </a:solidFill>
            </a:endParaRPr>
          </a:p>
          <a:p>
            <a:endParaRPr lang="de-DE" dirty="0"/>
          </a:p>
        </p:txBody>
      </p:sp>
      <p:sp>
        <p:nvSpPr>
          <p:cNvPr id="4" name="Fußzeilenplatzhalter 3"/>
          <p:cNvSpPr>
            <a:spLocks noGrp="1"/>
          </p:cNvSpPr>
          <p:nvPr>
            <p:ph type="ftr" sz="quarter" idx="11"/>
          </p:nvPr>
        </p:nvSpPr>
        <p:spPr/>
        <p:txBody>
          <a:bodyPr/>
          <a:lstStyle/>
          <a:p>
            <a:pPr lvl="0"/>
            <a:r>
              <a:rPr lang="de-DE" sz="1800" dirty="0">
                <a:solidFill>
                  <a:srgbClr val="4BACC6"/>
                </a:solidFill>
              </a:rPr>
              <a:t>VAT-GST Case Law </a:t>
            </a:r>
            <a:endParaRPr lang="de-DE" dirty="0">
              <a:solidFill>
                <a:prstClr val="black">
                  <a:tint val="75000"/>
                </a:prstClr>
              </a:solidFill>
            </a:endParaRP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7</a:t>
            </a:fld>
            <a:endParaRPr lang="de-DE">
              <a:solidFill>
                <a:prstClr val="black">
                  <a:tint val="75000"/>
                </a:prstClr>
              </a:solidFill>
            </a:endParaRPr>
          </a:p>
        </p:txBody>
      </p:sp>
    </p:spTree>
    <p:extLst>
      <p:ext uri="{BB962C8B-B14F-4D97-AF65-F5344CB8AC3E}">
        <p14:creationId xmlns:p14="http://schemas.microsoft.com/office/powerpoint/2010/main" val="7817892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3600" dirty="0" err="1" smtClean="0"/>
              <a:t>Introduction</a:t>
            </a:r>
            <a:r>
              <a:rPr lang="de-DE" sz="3600" dirty="0" smtClean="0"/>
              <a:t>: New </a:t>
            </a:r>
            <a:r>
              <a:rPr lang="de-DE" sz="3600" dirty="0" err="1" smtClean="0"/>
              <a:t>concept</a:t>
            </a:r>
            <a:r>
              <a:rPr lang="de-DE" sz="3600" dirty="0" smtClean="0"/>
              <a:t> in </a:t>
            </a:r>
            <a:r>
              <a:rPr lang="de-DE" sz="3600" dirty="0" err="1" smtClean="0"/>
              <a:t>the</a:t>
            </a:r>
            <a:r>
              <a:rPr lang="de-DE" sz="3600" dirty="0" smtClean="0"/>
              <a:t> EU </a:t>
            </a:r>
            <a:r>
              <a:rPr lang="de-DE" sz="3600" dirty="0" err="1" smtClean="0"/>
              <a:t>to</a:t>
            </a:r>
            <a:r>
              <a:rPr lang="de-DE" sz="3600" dirty="0" smtClean="0"/>
              <a:t> </a:t>
            </a:r>
            <a:r>
              <a:rPr lang="de-DE" sz="3600" dirty="0" err="1" smtClean="0"/>
              <a:t>avoid</a:t>
            </a:r>
            <a:r>
              <a:rPr lang="de-DE" sz="3600" dirty="0" smtClean="0"/>
              <a:t> „</a:t>
            </a:r>
            <a:r>
              <a:rPr lang="de-DE" sz="3600" smtClean="0"/>
              <a:t>Missing</a:t>
            </a:r>
            <a:r>
              <a:rPr lang="de-DE" sz="3600" dirty="0" smtClean="0"/>
              <a:t>-trader“ </a:t>
            </a:r>
            <a:r>
              <a:rPr lang="de-DE" sz="3600" dirty="0" err="1" smtClean="0"/>
              <a:t>fraud</a:t>
            </a:r>
            <a:endParaRPr lang="de-DE" sz="3600" dirty="0"/>
          </a:p>
        </p:txBody>
      </p:sp>
      <p:sp>
        <p:nvSpPr>
          <p:cNvPr id="3" name="Inhaltsplatzhalter 2"/>
          <p:cNvSpPr>
            <a:spLocks noGrp="1"/>
          </p:cNvSpPr>
          <p:nvPr>
            <p:ph idx="1"/>
          </p:nvPr>
        </p:nvSpPr>
        <p:spPr/>
        <p:txBody>
          <a:bodyPr>
            <a:normAutofit fontScale="85000" lnSpcReduction="20000"/>
          </a:bodyPr>
          <a:lstStyle/>
          <a:p>
            <a:pPr lvl="0"/>
            <a:r>
              <a:rPr lang="de-DE" u="sng" dirty="0" err="1">
                <a:solidFill>
                  <a:prstClr val="black"/>
                </a:solidFill>
              </a:rPr>
              <a:t>Proposal</a:t>
            </a:r>
            <a:r>
              <a:rPr lang="de-DE" u="sng" dirty="0">
                <a:solidFill>
                  <a:prstClr val="black"/>
                </a:solidFill>
              </a:rPr>
              <a:t> </a:t>
            </a:r>
            <a:r>
              <a:rPr lang="de-DE" u="sng" dirty="0" err="1">
                <a:solidFill>
                  <a:prstClr val="black"/>
                </a:solidFill>
              </a:rPr>
              <a:t>for</a:t>
            </a:r>
            <a:r>
              <a:rPr lang="de-DE" u="sng" dirty="0">
                <a:solidFill>
                  <a:prstClr val="black"/>
                </a:solidFill>
              </a:rPr>
              <a:t> a Council </a:t>
            </a:r>
            <a:r>
              <a:rPr lang="de-DE" u="sng" dirty="0" err="1">
                <a:solidFill>
                  <a:prstClr val="black"/>
                </a:solidFill>
              </a:rPr>
              <a:t>Directive</a:t>
            </a:r>
            <a:r>
              <a:rPr lang="de-DE" u="sng" dirty="0">
                <a:solidFill>
                  <a:prstClr val="black"/>
                </a:solidFill>
              </a:rPr>
              <a:t> 25.05.2018 COM (2018)329 final 2018/0164 (CNS</a:t>
            </a:r>
            <a:r>
              <a:rPr lang="de-DE" u="sng" dirty="0" smtClean="0">
                <a:solidFill>
                  <a:prstClr val="black"/>
                </a:solidFill>
              </a:rPr>
              <a:t>) – not </a:t>
            </a:r>
            <a:r>
              <a:rPr lang="de-DE" u="sng" dirty="0" err="1" smtClean="0">
                <a:solidFill>
                  <a:prstClr val="black"/>
                </a:solidFill>
              </a:rPr>
              <a:t>adopted</a:t>
            </a:r>
            <a:r>
              <a:rPr lang="de-DE" u="sng" dirty="0" smtClean="0">
                <a:solidFill>
                  <a:prstClr val="black"/>
                </a:solidFill>
              </a:rPr>
              <a:t> </a:t>
            </a:r>
            <a:r>
              <a:rPr lang="de-DE" u="sng" dirty="0" err="1" smtClean="0">
                <a:solidFill>
                  <a:prstClr val="black"/>
                </a:solidFill>
              </a:rPr>
              <a:t>yet</a:t>
            </a:r>
            <a:endParaRPr lang="de-DE" u="sng" dirty="0" smtClean="0"/>
          </a:p>
          <a:p>
            <a:r>
              <a:rPr lang="de-DE" u="sng" dirty="0" smtClean="0"/>
              <a:t>New </a:t>
            </a:r>
            <a:r>
              <a:rPr lang="de-DE" u="sng" dirty="0" err="1" smtClean="0"/>
              <a:t>Concept</a:t>
            </a:r>
            <a:r>
              <a:rPr lang="de-DE" u="sng" dirty="0" smtClean="0"/>
              <a:t> of intra-Union </a:t>
            </a:r>
            <a:r>
              <a:rPr lang="de-DE" u="sng" dirty="0" err="1" smtClean="0"/>
              <a:t>supplies</a:t>
            </a:r>
            <a:r>
              <a:rPr lang="de-DE" u="sng" dirty="0" smtClean="0"/>
              <a:t> of </a:t>
            </a:r>
            <a:r>
              <a:rPr lang="de-DE" u="sng" dirty="0" err="1" smtClean="0"/>
              <a:t>goods</a:t>
            </a:r>
            <a:r>
              <a:rPr lang="de-DE" u="sng" dirty="0" smtClean="0"/>
              <a:t>:</a:t>
            </a:r>
          </a:p>
          <a:p>
            <a:pPr>
              <a:buFontTx/>
              <a:buChar char="-"/>
            </a:pPr>
            <a:r>
              <a:rPr lang="de-DE" dirty="0" smtClean="0"/>
              <a:t>A </a:t>
            </a:r>
            <a:r>
              <a:rPr lang="de-DE" dirty="0" err="1" smtClean="0"/>
              <a:t>supply</a:t>
            </a:r>
            <a:r>
              <a:rPr lang="de-DE" dirty="0" smtClean="0"/>
              <a:t> </a:t>
            </a:r>
            <a:r>
              <a:rPr lang="de-DE" dirty="0" err="1" smtClean="0"/>
              <a:t>carried</a:t>
            </a:r>
            <a:r>
              <a:rPr lang="de-DE" dirty="0" smtClean="0"/>
              <a:t> out </a:t>
            </a:r>
            <a:r>
              <a:rPr lang="de-DE" dirty="0" err="1" smtClean="0"/>
              <a:t>by</a:t>
            </a:r>
            <a:r>
              <a:rPr lang="de-DE" dirty="0" smtClean="0"/>
              <a:t> a </a:t>
            </a:r>
            <a:r>
              <a:rPr lang="de-DE" dirty="0" err="1" smtClean="0"/>
              <a:t>taxable</a:t>
            </a:r>
            <a:r>
              <a:rPr lang="de-DE" dirty="0" smtClean="0"/>
              <a:t> </a:t>
            </a:r>
            <a:r>
              <a:rPr lang="de-DE" dirty="0" err="1" smtClean="0"/>
              <a:t>person</a:t>
            </a:r>
            <a:r>
              <a:rPr lang="de-DE" dirty="0" smtClean="0"/>
              <a:t> </a:t>
            </a:r>
            <a:r>
              <a:rPr lang="de-DE" dirty="0" err="1" smtClean="0"/>
              <a:t>for</a:t>
            </a:r>
            <a:r>
              <a:rPr lang="de-DE" dirty="0" smtClean="0"/>
              <a:t> a </a:t>
            </a:r>
            <a:r>
              <a:rPr lang="de-DE" dirty="0" err="1" smtClean="0"/>
              <a:t>taxable</a:t>
            </a:r>
            <a:r>
              <a:rPr lang="de-DE" dirty="0" smtClean="0"/>
              <a:t> </a:t>
            </a:r>
            <a:r>
              <a:rPr lang="de-DE" dirty="0" err="1" smtClean="0"/>
              <a:t>person</a:t>
            </a:r>
            <a:r>
              <a:rPr lang="de-DE" dirty="0" smtClean="0"/>
              <a:t> </a:t>
            </a:r>
            <a:r>
              <a:rPr lang="de-DE" dirty="0" err="1" smtClean="0"/>
              <a:t>or</a:t>
            </a:r>
            <a:r>
              <a:rPr lang="de-DE" dirty="0" smtClean="0"/>
              <a:t> </a:t>
            </a:r>
            <a:r>
              <a:rPr lang="de-DE" dirty="0" err="1" smtClean="0"/>
              <a:t>for</a:t>
            </a:r>
            <a:r>
              <a:rPr lang="de-DE" dirty="0" smtClean="0"/>
              <a:t> a non-</a:t>
            </a:r>
            <a:r>
              <a:rPr lang="de-DE" dirty="0" err="1" smtClean="0"/>
              <a:t>taxable</a:t>
            </a:r>
            <a:r>
              <a:rPr lang="de-DE" dirty="0" smtClean="0"/>
              <a:t> legal </a:t>
            </a:r>
            <a:r>
              <a:rPr lang="de-DE" dirty="0" err="1" smtClean="0"/>
              <a:t>person</a:t>
            </a:r>
            <a:r>
              <a:rPr lang="de-DE" dirty="0" smtClean="0"/>
              <a:t> </a:t>
            </a:r>
            <a:r>
              <a:rPr lang="de-DE" dirty="0" err="1" smtClean="0"/>
              <a:t>whereby</a:t>
            </a:r>
            <a:r>
              <a:rPr lang="de-DE" dirty="0" smtClean="0"/>
              <a:t> </a:t>
            </a:r>
            <a:r>
              <a:rPr lang="de-DE" dirty="0" err="1" smtClean="0"/>
              <a:t>the</a:t>
            </a:r>
            <a:r>
              <a:rPr lang="de-DE" dirty="0" smtClean="0"/>
              <a:t> </a:t>
            </a:r>
            <a:r>
              <a:rPr lang="de-DE" dirty="0" err="1" smtClean="0"/>
              <a:t>goods</a:t>
            </a:r>
            <a:r>
              <a:rPr lang="de-DE" dirty="0" smtClean="0"/>
              <a:t> </a:t>
            </a:r>
            <a:r>
              <a:rPr lang="de-DE" dirty="0" err="1" smtClean="0"/>
              <a:t>are</a:t>
            </a:r>
            <a:r>
              <a:rPr lang="de-DE" dirty="0" smtClean="0"/>
              <a:t> </a:t>
            </a:r>
            <a:r>
              <a:rPr lang="de-DE" dirty="0" err="1" smtClean="0"/>
              <a:t>dispatched</a:t>
            </a:r>
            <a:r>
              <a:rPr lang="de-DE" dirty="0" smtClean="0"/>
              <a:t> </a:t>
            </a:r>
            <a:r>
              <a:rPr lang="de-DE" dirty="0" err="1" smtClean="0"/>
              <a:t>or</a:t>
            </a:r>
            <a:r>
              <a:rPr lang="de-DE" dirty="0" smtClean="0"/>
              <a:t> </a:t>
            </a:r>
            <a:r>
              <a:rPr lang="de-DE" dirty="0" err="1" smtClean="0"/>
              <a:t>transported</a:t>
            </a:r>
            <a:r>
              <a:rPr lang="de-DE" dirty="0" smtClean="0"/>
              <a:t>, </a:t>
            </a:r>
            <a:r>
              <a:rPr lang="de-DE" dirty="0" err="1" smtClean="0"/>
              <a:t>by</a:t>
            </a:r>
            <a:r>
              <a:rPr lang="de-DE" dirty="0" smtClean="0"/>
              <a:t> </a:t>
            </a:r>
            <a:r>
              <a:rPr lang="de-DE" dirty="0" err="1" smtClean="0"/>
              <a:t>or</a:t>
            </a:r>
            <a:r>
              <a:rPr lang="de-DE" dirty="0" smtClean="0"/>
              <a:t> on behalf of </a:t>
            </a:r>
            <a:r>
              <a:rPr lang="de-DE" dirty="0" err="1" smtClean="0"/>
              <a:t>the</a:t>
            </a:r>
            <a:r>
              <a:rPr lang="de-DE" dirty="0" smtClean="0"/>
              <a:t> </a:t>
            </a:r>
            <a:r>
              <a:rPr lang="de-DE" dirty="0" err="1" smtClean="0"/>
              <a:t>supplier</a:t>
            </a:r>
            <a:r>
              <a:rPr lang="de-DE" dirty="0" smtClean="0"/>
              <a:t> </a:t>
            </a:r>
            <a:r>
              <a:rPr lang="de-DE" dirty="0" err="1" smtClean="0"/>
              <a:t>or</a:t>
            </a:r>
            <a:r>
              <a:rPr lang="de-DE" dirty="0" smtClean="0"/>
              <a:t> </a:t>
            </a:r>
            <a:r>
              <a:rPr lang="de-DE" dirty="0" err="1" smtClean="0"/>
              <a:t>the</a:t>
            </a:r>
            <a:r>
              <a:rPr lang="de-DE" dirty="0" smtClean="0"/>
              <a:t> </a:t>
            </a:r>
            <a:r>
              <a:rPr lang="de-DE" dirty="0" err="1" smtClean="0"/>
              <a:t>person</a:t>
            </a:r>
            <a:r>
              <a:rPr lang="de-DE" dirty="0" smtClean="0"/>
              <a:t> </a:t>
            </a:r>
            <a:r>
              <a:rPr lang="de-DE" dirty="0" err="1" smtClean="0"/>
              <a:t>acquiring</a:t>
            </a:r>
            <a:r>
              <a:rPr lang="de-DE" dirty="0" smtClean="0"/>
              <a:t> </a:t>
            </a:r>
            <a:r>
              <a:rPr lang="de-DE" dirty="0" err="1" smtClean="0"/>
              <a:t>the</a:t>
            </a:r>
            <a:r>
              <a:rPr lang="de-DE" dirty="0" smtClean="0"/>
              <a:t> </a:t>
            </a:r>
            <a:r>
              <a:rPr lang="de-DE" dirty="0" err="1" smtClean="0"/>
              <a:t>goods</a:t>
            </a:r>
            <a:r>
              <a:rPr lang="de-DE" dirty="0" smtClean="0"/>
              <a:t> </a:t>
            </a:r>
            <a:r>
              <a:rPr lang="de-DE" dirty="0" err="1" smtClean="0"/>
              <a:t>within</a:t>
            </a:r>
            <a:r>
              <a:rPr lang="de-DE" dirty="0" smtClean="0"/>
              <a:t> </a:t>
            </a:r>
            <a:r>
              <a:rPr lang="de-DE" dirty="0" err="1" smtClean="0"/>
              <a:t>the</a:t>
            </a:r>
            <a:r>
              <a:rPr lang="de-DE" dirty="0" smtClean="0"/>
              <a:t> Union, </a:t>
            </a:r>
            <a:r>
              <a:rPr lang="de-DE" dirty="0" err="1" smtClean="0"/>
              <a:t>from</a:t>
            </a:r>
            <a:r>
              <a:rPr lang="de-DE" dirty="0" smtClean="0"/>
              <a:t> </a:t>
            </a:r>
            <a:r>
              <a:rPr lang="de-DE" dirty="0" err="1" smtClean="0"/>
              <a:t>one</a:t>
            </a:r>
            <a:r>
              <a:rPr lang="de-DE" dirty="0" smtClean="0"/>
              <a:t> MS </a:t>
            </a:r>
            <a:r>
              <a:rPr lang="de-DE" dirty="0" err="1" smtClean="0"/>
              <a:t>to</a:t>
            </a:r>
            <a:r>
              <a:rPr lang="de-DE" dirty="0" smtClean="0"/>
              <a:t> </a:t>
            </a:r>
            <a:r>
              <a:rPr lang="de-DE" dirty="0" err="1" smtClean="0"/>
              <a:t>another</a:t>
            </a:r>
            <a:r>
              <a:rPr lang="de-DE" dirty="0" smtClean="0"/>
              <a:t> MS…</a:t>
            </a:r>
          </a:p>
          <a:p>
            <a:pPr>
              <a:buFontTx/>
              <a:buChar char="-"/>
            </a:pPr>
            <a:r>
              <a:rPr lang="de-DE" dirty="0" err="1" smtClean="0"/>
              <a:t>the</a:t>
            </a:r>
            <a:r>
              <a:rPr lang="de-DE" dirty="0" smtClean="0"/>
              <a:t> </a:t>
            </a:r>
            <a:r>
              <a:rPr lang="de-DE" dirty="0" err="1" smtClean="0"/>
              <a:t>supply</a:t>
            </a:r>
            <a:r>
              <a:rPr lang="de-DE" dirty="0" smtClean="0"/>
              <a:t> </a:t>
            </a:r>
            <a:r>
              <a:rPr lang="de-DE" dirty="0" err="1" smtClean="0"/>
              <a:t>is</a:t>
            </a:r>
            <a:r>
              <a:rPr lang="de-DE" dirty="0" smtClean="0"/>
              <a:t> </a:t>
            </a:r>
            <a:r>
              <a:rPr lang="de-DE" dirty="0" err="1" smtClean="0"/>
              <a:t>charged</a:t>
            </a:r>
            <a:r>
              <a:rPr lang="de-DE" dirty="0" smtClean="0"/>
              <a:t> </a:t>
            </a:r>
            <a:r>
              <a:rPr lang="de-DE" dirty="0" err="1" smtClean="0"/>
              <a:t>with</a:t>
            </a:r>
            <a:r>
              <a:rPr lang="de-DE" dirty="0" smtClean="0"/>
              <a:t> VAT of </a:t>
            </a:r>
            <a:r>
              <a:rPr lang="de-DE" dirty="0" err="1" smtClean="0"/>
              <a:t>the</a:t>
            </a:r>
            <a:r>
              <a:rPr lang="de-DE" dirty="0" smtClean="0"/>
              <a:t> MS of </a:t>
            </a:r>
            <a:r>
              <a:rPr lang="de-DE" dirty="0" err="1" smtClean="0"/>
              <a:t>destination</a:t>
            </a:r>
            <a:r>
              <a:rPr lang="de-DE" dirty="0" smtClean="0"/>
              <a:t>/</a:t>
            </a:r>
            <a:r>
              <a:rPr lang="de-DE" dirty="0" err="1" smtClean="0"/>
              <a:t>the</a:t>
            </a:r>
            <a:r>
              <a:rPr lang="de-DE" dirty="0" smtClean="0"/>
              <a:t> </a:t>
            </a:r>
            <a:r>
              <a:rPr lang="de-DE" dirty="0" err="1" smtClean="0"/>
              <a:t>supplier</a:t>
            </a:r>
            <a:r>
              <a:rPr lang="de-DE" dirty="0" smtClean="0"/>
              <a:t> </a:t>
            </a:r>
            <a:r>
              <a:rPr lang="de-DE" dirty="0" err="1" smtClean="0"/>
              <a:t>is</a:t>
            </a:r>
            <a:r>
              <a:rPr lang="de-DE" dirty="0" smtClean="0"/>
              <a:t> in </a:t>
            </a:r>
            <a:r>
              <a:rPr lang="de-DE" dirty="0" err="1" smtClean="0"/>
              <a:t>principle</a:t>
            </a:r>
            <a:r>
              <a:rPr lang="de-DE" dirty="0" smtClean="0"/>
              <a:t> </a:t>
            </a:r>
            <a:r>
              <a:rPr lang="de-DE" dirty="0" err="1" smtClean="0"/>
              <a:t>liable</a:t>
            </a:r>
            <a:r>
              <a:rPr lang="de-DE" dirty="0" smtClean="0"/>
              <a:t> </a:t>
            </a:r>
            <a:r>
              <a:rPr lang="de-DE" dirty="0" err="1" smtClean="0"/>
              <a:t>for</a:t>
            </a:r>
            <a:r>
              <a:rPr lang="de-DE" dirty="0" smtClean="0"/>
              <a:t> </a:t>
            </a:r>
            <a:r>
              <a:rPr lang="de-DE" dirty="0" err="1" smtClean="0"/>
              <a:t>the</a:t>
            </a:r>
            <a:r>
              <a:rPr lang="de-DE" dirty="0" smtClean="0"/>
              <a:t> VAT, but </a:t>
            </a:r>
            <a:r>
              <a:rPr lang="de-DE" dirty="0" err="1" smtClean="0"/>
              <a:t>according</a:t>
            </a:r>
            <a:r>
              <a:rPr lang="de-DE" dirty="0" smtClean="0"/>
              <a:t> </a:t>
            </a:r>
            <a:r>
              <a:rPr lang="de-DE" dirty="0" err="1" smtClean="0"/>
              <a:t>to</a:t>
            </a:r>
            <a:r>
              <a:rPr lang="de-DE" dirty="0" smtClean="0"/>
              <a:t> a </a:t>
            </a:r>
            <a:r>
              <a:rPr lang="de-DE" dirty="0" err="1" smtClean="0"/>
              <a:t>reverse</a:t>
            </a:r>
            <a:r>
              <a:rPr lang="de-DE" dirty="0" smtClean="0"/>
              <a:t>-charge-</a:t>
            </a:r>
            <a:r>
              <a:rPr lang="de-DE" dirty="0" err="1" smtClean="0"/>
              <a:t>mechanism</a:t>
            </a:r>
            <a:r>
              <a:rPr lang="de-DE" dirty="0" smtClean="0"/>
              <a:t> </a:t>
            </a:r>
            <a:r>
              <a:rPr lang="de-DE" dirty="0" err="1" smtClean="0"/>
              <a:t>the</a:t>
            </a:r>
            <a:r>
              <a:rPr lang="de-DE" dirty="0" smtClean="0"/>
              <a:t> </a:t>
            </a:r>
            <a:r>
              <a:rPr lang="de-DE" dirty="0" err="1" smtClean="0"/>
              <a:t>acquirer</a:t>
            </a:r>
            <a:r>
              <a:rPr lang="de-DE" dirty="0" smtClean="0"/>
              <a:t> of </a:t>
            </a:r>
            <a:r>
              <a:rPr lang="de-DE" dirty="0" err="1" smtClean="0"/>
              <a:t>the</a:t>
            </a:r>
            <a:r>
              <a:rPr lang="de-DE" dirty="0" smtClean="0"/>
              <a:t> </a:t>
            </a:r>
            <a:r>
              <a:rPr lang="de-DE" dirty="0" err="1" smtClean="0"/>
              <a:t>goods</a:t>
            </a:r>
            <a:r>
              <a:rPr lang="de-DE" dirty="0" smtClean="0"/>
              <a:t> </a:t>
            </a:r>
            <a:r>
              <a:rPr lang="de-DE" dirty="0" err="1" smtClean="0"/>
              <a:t>should</a:t>
            </a:r>
            <a:r>
              <a:rPr lang="de-DE" dirty="0" smtClean="0"/>
              <a:t> </a:t>
            </a:r>
            <a:r>
              <a:rPr lang="de-DE" dirty="0" err="1" smtClean="0"/>
              <a:t>pay</a:t>
            </a:r>
            <a:r>
              <a:rPr lang="de-DE" dirty="0" smtClean="0"/>
              <a:t> </a:t>
            </a:r>
            <a:r>
              <a:rPr lang="de-DE" dirty="0" err="1" smtClean="0"/>
              <a:t>the</a:t>
            </a:r>
            <a:r>
              <a:rPr lang="de-DE" dirty="0" smtClean="0"/>
              <a:t> VAT in </a:t>
            </a:r>
            <a:r>
              <a:rPr lang="de-DE" dirty="0" err="1" smtClean="0"/>
              <a:t>the</a:t>
            </a:r>
            <a:r>
              <a:rPr lang="de-DE" dirty="0" smtClean="0"/>
              <a:t> end </a:t>
            </a:r>
          </a:p>
          <a:p>
            <a:endParaRPr lang="de-DE" dirty="0"/>
          </a:p>
        </p:txBody>
      </p:sp>
      <p:sp>
        <p:nvSpPr>
          <p:cNvPr id="4" name="Fußzeilenplatzhalter 3"/>
          <p:cNvSpPr>
            <a:spLocks noGrp="1"/>
          </p:cNvSpPr>
          <p:nvPr>
            <p:ph type="ftr" sz="quarter" idx="11"/>
          </p:nvPr>
        </p:nvSpPr>
        <p:spPr/>
        <p:txBody>
          <a:bodyPr/>
          <a:lstStyle/>
          <a:p>
            <a:r>
              <a:rPr lang="de-DE" sz="1800" dirty="0">
                <a:solidFill>
                  <a:srgbClr val="4BACC6"/>
                </a:solidFill>
              </a:rPr>
              <a:t>VAT-GST Case Law </a:t>
            </a:r>
            <a:endParaRPr lang="de-DE" dirty="0">
              <a:solidFill>
                <a:prstClr val="black">
                  <a:tint val="75000"/>
                </a:prstClr>
              </a:solidFill>
            </a:endParaRPr>
          </a:p>
          <a:p>
            <a:endParaRPr lang="de-DE" dirty="0">
              <a:solidFill>
                <a:prstClr val="black">
                  <a:tint val="75000"/>
                </a:prstClr>
              </a:solidFill>
            </a:endParaRPr>
          </a:p>
        </p:txBody>
      </p:sp>
      <p:sp>
        <p:nvSpPr>
          <p:cNvPr id="5" name="Foliennummernplatzhalter 4"/>
          <p:cNvSpPr>
            <a:spLocks noGrp="1"/>
          </p:cNvSpPr>
          <p:nvPr>
            <p:ph type="sldNum" sz="quarter" idx="12"/>
          </p:nvPr>
        </p:nvSpPr>
        <p:spPr/>
        <p:txBody>
          <a:bodyPr/>
          <a:lstStyle/>
          <a:p>
            <a:fld id="{3E796AF8-5D76-4A43-95AC-344BAC3C3D13}" type="slidenum">
              <a:rPr lang="de-DE" smtClean="0">
                <a:solidFill>
                  <a:prstClr val="black">
                    <a:tint val="75000"/>
                  </a:prstClr>
                </a:solidFill>
              </a:rPr>
              <a:pPr/>
              <a:t>8</a:t>
            </a:fld>
            <a:endParaRPr lang="de-DE">
              <a:solidFill>
                <a:prstClr val="black">
                  <a:tint val="75000"/>
                </a:prstClr>
              </a:solidFill>
            </a:endParaRPr>
          </a:p>
        </p:txBody>
      </p:sp>
    </p:spTree>
    <p:extLst>
      <p:ext uri="{BB962C8B-B14F-4D97-AF65-F5344CB8AC3E}">
        <p14:creationId xmlns:p14="http://schemas.microsoft.com/office/powerpoint/2010/main" val="3560924490"/>
      </p:ext>
    </p:extLst>
  </p:cSld>
  <p:clrMapOvr>
    <a:masterClrMapping/>
  </p:clrMapOvr>
  <p:timing>
    <p:tnLst>
      <p:par>
        <p:cTn id="1" dur="indefinite" restart="never" nodeType="tmRoot"/>
      </p:par>
    </p:tnLst>
  </p:timing>
</p:sld>
</file>

<file path=ppt/theme/theme1.xml><?xml version="1.0" encoding="utf-8"?>
<a:theme xmlns:a="http://schemas.openxmlformats.org/drawingml/2006/main" name="1_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650</Words>
  <Application>Microsoft Office PowerPoint</Application>
  <PresentationFormat>On-screen Show (4:3)</PresentationFormat>
  <Paragraphs>59</Paragraphs>
  <Slides>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8</vt:i4>
      </vt:variant>
    </vt:vector>
  </HeadingPairs>
  <TitlesOfParts>
    <vt:vector size="11" baseType="lpstr">
      <vt:lpstr>Arial</vt:lpstr>
      <vt:lpstr>Calibri</vt:lpstr>
      <vt:lpstr>1_Larissa</vt:lpstr>
      <vt:lpstr>IATJ 9th Assembly in Ottawa Tax Fraud in VAT/GST</vt:lpstr>
      <vt:lpstr>Topic preview</vt:lpstr>
      <vt:lpstr>Introduction</vt:lpstr>
      <vt:lpstr>Introduction: Tax avoidance/tax abuse European Law</vt:lpstr>
      <vt:lpstr>Introduction: Tax avoidance/tax abuse European Law</vt:lpstr>
      <vt:lpstr>Introduction: „Missing-trader“ fraud in the European Union</vt:lpstr>
      <vt:lpstr>Introduction: ECJ-Jurisdiction to fight  „Missing-trader“ fraud</vt:lpstr>
      <vt:lpstr>Introduction: New concept in the EU to avoid „Missing-trader“ fraud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IATJ 9th Assembly in Ottawa Tax Fraud in VAT/GST</dc:title>
  <dc:creator>Admin</dc:creator>
  <cp:lastModifiedBy>Gauthier, Phyllis</cp:lastModifiedBy>
  <cp:revision>37</cp:revision>
  <cp:lastPrinted>2018-07-26T15:14:24Z</cp:lastPrinted>
  <dcterms:created xsi:type="dcterms:W3CDTF">2018-06-29T07:53:02Z</dcterms:created>
  <dcterms:modified xsi:type="dcterms:W3CDTF">2021-02-22T16:57:29Z</dcterms:modified>
</cp:coreProperties>
</file>